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5"/>
  </p:notesMasterIdLst>
  <p:sldIdLst>
    <p:sldId id="383" r:id="rId2"/>
    <p:sldId id="324" r:id="rId3"/>
    <p:sldId id="388" r:id="rId4"/>
    <p:sldId id="385" r:id="rId5"/>
    <p:sldId id="395" r:id="rId6"/>
    <p:sldId id="397" r:id="rId7"/>
    <p:sldId id="398" r:id="rId8"/>
    <p:sldId id="394" r:id="rId9"/>
    <p:sldId id="403" r:id="rId10"/>
    <p:sldId id="405" r:id="rId11"/>
    <p:sldId id="401" r:id="rId12"/>
    <p:sldId id="406" r:id="rId13"/>
    <p:sldId id="407" r:id="rId14"/>
    <p:sldId id="412" r:id="rId15"/>
    <p:sldId id="413" r:id="rId16"/>
    <p:sldId id="414" r:id="rId17"/>
    <p:sldId id="415" r:id="rId18"/>
    <p:sldId id="408" r:id="rId19"/>
    <p:sldId id="409" r:id="rId20"/>
    <p:sldId id="410" r:id="rId21"/>
    <p:sldId id="390" r:id="rId22"/>
    <p:sldId id="411" r:id="rId23"/>
    <p:sldId id="399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940"/>
    <a:srgbClr val="25507B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7AB0D-D86D-4D8F-ABB1-7F9BD9A347EE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ABFF8-66E7-4C3D-9357-F86B826F50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744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b83ff48e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b83ff48e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383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b83ff48e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b83ff48e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67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b83ff48e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b83ff48e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357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b83ff48e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b83ff48e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9447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CEFAD5-399C-422E-9209-A6E5F729F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5ACF17F-6C24-4A42-ABAC-BA36E1620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3CA22F7-66A7-4E41-AFD5-96484BF00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1548148-93E3-4BEB-B711-16B24A06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E92A1FD-3593-4E83-8AF5-7F28FE8E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305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D00AC5-8FEC-4BC2-9361-9AEB5F06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CA08E22-AA60-494D-B3DB-2B5DB20DF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E9C9B8F-512C-4315-9B0D-794BB867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F76987-23C0-4F22-9F07-07DF2EA9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60F04D3-9D42-4AD3-A02B-CFD5CE0F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60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A0DDBAC-C4F5-48A7-9E01-BD3CB3ED42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C5C5D3E-6629-49CF-8EC2-5B48DF54C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DE95A7C-34F0-40D9-98E0-9E8902BA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F166C1E-CB82-46BB-AEBA-8A06301A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1230FA4-1298-41FA-A04B-80F91CEC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7173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897832" y="2600800"/>
            <a:ext cx="4469200" cy="2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2108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88491D-9ED1-4970-A07F-254C01E5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A3098D4-9329-4430-82E5-694C1B97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14EAAE7-DFA5-449F-B7EB-C94E473A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7E977FC-2DAB-403A-92E6-9BC55D6A0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1CC7510-51BA-4E3F-B2C0-E4309639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498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9D875D-AF5C-4971-A65A-5408E24A4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4264A1D-F910-4ABD-B02A-0D43AEC1C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E21276-C16C-4C35-A9DF-E26F449D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BC72F40-96FB-4B50-A52B-3E8B5C88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8C1B3E-3183-47FB-99FD-1343B87F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13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1DE19-8B6C-408D-BDAF-F8929E00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741BB83-C5A2-4CA0-AED3-AFA861585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D2BBA44-BEC5-4485-A3D9-65236501D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230DDFC-58DB-449F-9D68-10B74F33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C408BB5-2FAD-4D64-BA22-6FFE316C2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A08EB01-D7DA-4619-B6D6-0F4112E11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925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045A39-AAD7-4B66-B959-F0E9F763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AF0CE4A-EE1B-4FC4-A565-877506AA0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C0D8A7F-8250-4976-AC6F-004EF47B1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38A803C-8361-4130-8A20-904EE85CD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7D957AA4-6BA0-4815-B667-F6A5B8483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5454D7E-C557-4507-80F7-F06C48E9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E63EA98-4BDC-493D-BCC5-C563250E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2A7CEF3-1782-46D9-ABCE-BCFDB5FD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465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3B006E-4561-49DE-A3D2-FDD5B769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93409C7-A19C-4128-B6A3-3B3D85EB8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3C14724-30E5-4B68-9BA5-35BEB9EC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3D33258-44BE-49BD-BAAB-FB559D2E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738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93F172E-D35D-43FB-AE32-C3E826FC8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43EB26D-C0BF-4729-8620-4566A238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BF09A88-CDEB-42AB-A396-74245B67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983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473F17-0435-4F08-A845-EDA312B0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556452-37D9-4D28-9799-CC86ACAE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AA30CD-89BB-4990-A520-03A5C62FE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A6DE85E-3DE3-4CCB-98E0-961D0F0B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A1FA090-606F-4042-8A92-5AC8C69B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EB62BA3-6222-4717-8A51-3FA3487C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142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22DB09-9D5B-4669-8F52-AB037A130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65B3AB2-0E7D-4462-A734-56866B596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F03E3DD-2D0B-450A-A43F-D0DECD43F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9A88977-4C12-45BD-9122-7E75DBAA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219149E-C783-437A-A512-A8C3F483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6A9CC5F-C4B9-4723-A34A-15CEA577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643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BFAD69E-63D4-4797-AD11-0E7F0543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24C113F-5240-4F8C-B99C-A6635D81B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C85F5A1-C217-4B3D-9834-378EBAB68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9A468-FF0E-4CBB-A4C0-EEFD80A03766}" type="datetimeFigureOut">
              <a:rPr lang="es-CO" smtClean="0"/>
              <a:t>22/01/2021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5E835C3-7D78-4436-A745-873F49EC5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1CC7AF3-F9D8-4B37-96FD-659708FF1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9F52D-2623-41E1-86A9-29EC64454F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32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ZGcAG4CL5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12.jpeg"/><Relationship Id="rId5" Type="http://schemas.openxmlformats.org/officeDocument/2006/relationships/image" Target="../media/image27.jpeg"/><Relationship Id="rId10" Type="http://schemas.openxmlformats.org/officeDocument/2006/relationships/hyperlink" Target="http://www.youtube.com/watch?v=3ZGcAG4CL5g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myon.com/reader/index.html?a=rr_lmouse_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jpeg"/><Relationship Id="rId7" Type="http://schemas.openxmlformats.org/officeDocument/2006/relationships/hyperlink" Target="https://www.myon.com/reader/index.html?a=rr_lmouse_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youtube.com/watch?v=3ZGcAG4CL5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ZGcAG4CL5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8937A88-54B7-4FAD-A8EF-7D7A9B429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0"/>
            <a:ext cx="12169405" cy="6858000"/>
          </a:xfrm>
          <a:prstGeom prst="rect">
            <a:avLst/>
          </a:prstGeom>
        </p:spPr>
      </p:pic>
      <p:sp>
        <p:nvSpPr>
          <p:cNvPr id="4" name="Google Shape;389;p15"/>
          <p:cNvSpPr txBox="1">
            <a:spLocks/>
          </p:cNvSpPr>
          <p:nvPr/>
        </p:nvSpPr>
        <p:spPr>
          <a:xfrm>
            <a:off x="289382" y="2070841"/>
            <a:ext cx="8893255" cy="3308746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rgbClr val="263940"/>
                </a:solidFill>
                <a:latin typeface="Bahnschrift SemiBold Condensed" panose="020B0502040204020203" pitchFamily="34" charset="0"/>
              </a:rPr>
              <a:t>First parents meeting </a:t>
            </a:r>
            <a:r>
              <a:rPr lang="en-US" sz="6000" b="1" dirty="0">
                <a:solidFill>
                  <a:srgbClr val="263940"/>
                </a:solidFill>
                <a:latin typeface="Bahnschrift SemiBold Condensed" panose="020B0502040204020203" pitchFamily="34" charset="0"/>
              </a:rPr>
              <a:t>C</a:t>
            </a:r>
            <a:r>
              <a:rPr lang="en-US" sz="6000" b="1" dirty="0" smtClean="0">
                <a:solidFill>
                  <a:srgbClr val="263940"/>
                </a:solidFill>
                <a:latin typeface="Bahnschrift SemiBold Condensed" panose="020B0502040204020203" pitchFamily="34" charset="0"/>
              </a:rPr>
              <a:t>SDB</a:t>
            </a:r>
            <a:br>
              <a:rPr lang="en-US" sz="6000" b="1" dirty="0" smtClean="0">
                <a:solidFill>
                  <a:srgbClr val="263940"/>
                </a:solidFill>
                <a:latin typeface="Bahnschrift SemiBold Condensed" panose="020B0502040204020203" pitchFamily="34" charset="0"/>
              </a:rPr>
            </a:br>
            <a:r>
              <a:rPr lang="en-US" sz="3600" b="1" dirty="0" smtClean="0">
                <a:solidFill>
                  <a:srgbClr val="263940"/>
                </a:solidFill>
                <a:latin typeface="Bahnschrift SemiBold Condensed" panose="020B0502040204020203" pitchFamily="34" charset="0"/>
              </a:rPr>
              <a:t>January 23</a:t>
            </a:r>
            <a:r>
              <a:rPr lang="en-US" sz="3600" b="1" baseline="30000" dirty="0" smtClean="0">
                <a:solidFill>
                  <a:srgbClr val="263940"/>
                </a:solidFill>
                <a:latin typeface="Bahnschrift SemiBold Condensed" panose="020B0502040204020203" pitchFamily="34" charset="0"/>
              </a:rPr>
              <a:t>rd</a:t>
            </a:r>
            <a:r>
              <a:rPr lang="en-US" sz="3600" b="1" dirty="0" smtClean="0">
                <a:solidFill>
                  <a:srgbClr val="263940"/>
                </a:solidFill>
                <a:latin typeface="Bahnschrift SemiBold Condensed" panose="020B0502040204020203" pitchFamily="34" charset="0"/>
              </a:rPr>
              <a:t> 2021</a:t>
            </a:r>
            <a:endParaRPr lang="en-US" sz="6000" b="1" dirty="0">
              <a:solidFill>
                <a:srgbClr val="26394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915" y="1871462"/>
            <a:ext cx="3401575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064307" y="1797776"/>
            <a:ext cx="3015238" cy="178421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Alternancia</a:t>
            </a:r>
            <a:endParaRPr lang="es-CO" dirty="0"/>
          </a:p>
        </p:txBody>
      </p:sp>
      <p:sp>
        <p:nvSpPr>
          <p:cNvPr id="9" name="Flecha a la derecha con muesca 8"/>
          <p:cNvSpPr/>
          <p:nvPr/>
        </p:nvSpPr>
        <p:spPr>
          <a:xfrm>
            <a:off x="4324958" y="2188350"/>
            <a:ext cx="2281904" cy="1025536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Combinar</a:t>
            </a:r>
            <a:endParaRPr lang="es-CO" dirty="0"/>
          </a:p>
        </p:txBody>
      </p:sp>
      <p:sp>
        <p:nvSpPr>
          <p:cNvPr id="10" name="Elipse 9"/>
          <p:cNvSpPr/>
          <p:nvPr/>
        </p:nvSpPr>
        <p:spPr>
          <a:xfrm>
            <a:off x="7222977" y="1111062"/>
            <a:ext cx="2622845" cy="155728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Presencial</a:t>
            </a:r>
            <a:endParaRPr lang="es-CO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280" y="1"/>
            <a:ext cx="2578568" cy="1338469"/>
          </a:xfrm>
          <a:prstGeom prst="rect">
            <a:avLst/>
          </a:prstGeom>
        </p:spPr>
      </p:pic>
      <p:sp>
        <p:nvSpPr>
          <p:cNvPr id="17" name="Elipse 16"/>
          <p:cNvSpPr/>
          <p:nvPr/>
        </p:nvSpPr>
        <p:spPr>
          <a:xfrm>
            <a:off x="7275506" y="2888712"/>
            <a:ext cx="2649248" cy="1500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Virtual</a:t>
            </a:r>
            <a:endParaRPr lang="es-CO" dirty="0"/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6331004" y="1936472"/>
            <a:ext cx="834095" cy="368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6318226" y="3146693"/>
            <a:ext cx="812096" cy="48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1908313" y="4519659"/>
            <a:ext cx="6930887" cy="5086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 Educando para la vida</a:t>
            </a:r>
            <a:endParaRPr lang="es-CO" dirty="0"/>
          </a:p>
        </p:txBody>
      </p:sp>
      <p:pic>
        <p:nvPicPr>
          <p:cNvPr id="18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" y="1"/>
            <a:ext cx="1198462" cy="11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7" t="47824" r="36677" b="34951"/>
          <a:stretch/>
        </p:blipFill>
        <p:spPr bwMode="auto">
          <a:xfrm>
            <a:off x="1908313" y="5312709"/>
            <a:ext cx="6626087" cy="1479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969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37" y="0"/>
            <a:ext cx="3009363" cy="1562084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t="28376" r="33978" b="26947"/>
          <a:stretch/>
        </p:blipFill>
        <p:spPr bwMode="auto">
          <a:xfrm>
            <a:off x="5132231" y="279362"/>
            <a:ext cx="4230710" cy="2909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25055" r="23455" b="22117"/>
          <a:stretch/>
        </p:blipFill>
        <p:spPr bwMode="auto">
          <a:xfrm>
            <a:off x="7619568" y="3468061"/>
            <a:ext cx="4190359" cy="2855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22727" r="41111" b="32806"/>
          <a:stretch/>
        </p:blipFill>
        <p:spPr bwMode="auto">
          <a:xfrm>
            <a:off x="4936269" y="3439947"/>
            <a:ext cx="2211506" cy="3262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6"/>
          <a:srcRect l="30694" t="25691" r="30000" b="28113"/>
          <a:stretch/>
        </p:blipFill>
        <p:spPr bwMode="auto">
          <a:xfrm>
            <a:off x="441542" y="3528432"/>
            <a:ext cx="4022934" cy="2677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7"/>
          <a:srcRect l="24444" t="22727" r="23750" b="24901"/>
          <a:stretch/>
        </p:blipFill>
        <p:spPr bwMode="auto">
          <a:xfrm>
            <a:off x="480595" y="279363"/>
            <a:ext cx="4344905" cy="2909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340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287887" y="1377015"/>
            <a:ext cx="2881238" cy="19522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Alternancia</a:t>
            </a:r>
            <a:endParaRPr lang="es-CO" dirty="0"/>
          </a:p>
        </p:txBody>
      </p:sp>
      <p:sp>
        <p:nvSpPr>
          <p:cNvPr id="9" name="Flecha a la derecha con muesca 8"/>
          <p:cNvSpPr/>
          <p:nvPr/>
        </p:nvSpPr>
        <p:spPr>
          <a:xfrm>
            <a:off x="4553922" y="1934483"/>
            <a:ext cx="2588654" cy="1056067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Generar</a:t>
            </a:r>
            <a:endParaRPr lang="es-CO" dirty="0"/>
          </a:p>
        </p:txBody>
      </p:sp>
      <p:sp>
        <p:nvSpPr>
          <p:cNvPr id="10" name="Elipse 9"/>
          <p:cNvSpPr/>
          <p:nvPr/>
        </p:nvSpPr>
        <p:spPr>
          <a:xfrm>
            <a:off x="7544702" y="1414395"/>
            <a:ext cx="2951580" cy="20242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Experiencias </a:t>
            </a:r>
            <a:r>
              <a:rPr lang="es-CO" u="sng" dirty="0" smtClean="0"/>
              <a:t>formativas</a:t>
            </a:r>
            <a:endParaRPr lang="es-CO" u="sng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139" y="1"/>
            <a:ext cx="2671709" cy="138681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944709" y="3801089"/>
            <a:ext cx="7485429" cy="5906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Desarrollo integral del estudiante Dominguista</a:t>
            </a:r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2"/>
            <a:ext cx="1287887" cy="1367213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3" t="53646" r="28337" b="34653"/>
          <a:stretch/>
        </p:blipFill>
        <p:spPr bwMode="auto">
          <a:xfrm>
            <a:off x="1481850" y="4863486"/>
            <a:ext cx="8411145" cy="149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233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05" y="-12549"/>
            <a:ext cx="3495169" cy="181425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379899" y="398034"/>
            <a:ext cx="4295910" cy="1323439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1F497D"/>
                </a:solidFill>
                <a:latin typeface="Bahnschrift SemiBold Condensed" panose="020B0502040204020203" pitchFamily="34" charset="0"/>
              </a:rPr>
              <a:t>MATERIAL PEDAGÓGICO AÑO 2021</a:t>
            </a:r>
            <a:endParaRPr lang="es-ES" sz="4000" b="1" dirty="0">
              <a:solidFill>
                <a:srgbClr val="1F497D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1807603" y="1813774"/>
            <a:ext cx="1751527" cy="85000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Pre jardín a 3º </a:t>
            </a:r>
            <a:endParaRPr lang="es-CO" dirty="0"/>
          </a:p>
        </p:txBody>
      </p:sp>
      <p:sp>
        <p:nvSpPr>
          <p:cNvPr id="10" name="Elipse 9"/>
          <p:cNvSpPr/>
          <p:nvPr/>
        </p:nvSpPr>
        <p:spPr>
          <a:xfrm>
            <a:off x="7797610" y="1801704"/>
            <a:ext cx="1620590" cy="73624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4º a 11º</a:t>
            </a:r>
          </a:p>
          <a:p>
            <a:pPr algn="ctr"/>
            <a:endParaRPr lang="es-CO" dirty="0"/>
          </a:p>
        </p:txBody>
      </p:sp>
      <p:sp>
        <p:nvSpPr>
          <p:cNvPr id="3" name="Rectángulo redondeado 2"/>
          <p:cNvSpPr/>
          <p:nvPr/>
        </p:nvSpPr>
        <p:spPr>
          <a:xfrm>
            <a:off x="578006" y="2756081"/>
            <a:ext cx="1390919" cy="6181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Listas de útiles</a:t>
            </a:r>
            <a:endParaRPr lang="es-CO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3517558" y="2756081"/>
            <a:ext cx="1390919" cy="6181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Libros</a:t>
            </a:r>
            <a:endParaRPr lang="es-CO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9469714" y="2705682"/>
            <a:ext cx="1390919" cy="6181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Lista de Libros</a:t>
            </a:r>
            <a:endParaRPr lang="es-CO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6530162" y="2747603"/>
            <a:ext cx="1390919" cy="6181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err="1" smtClean="0"/>
              <a:t>Bibliobanco</a:t>
            </a:r>
            <a:endParaRPr lang="es-CO" dirty="0"/>
          </a:p>
        </p:txBody>
      </p:sp>
      <p:pic>
        <p:nvPicPr>
          <p:cNvPr id="15" name="Imagen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8" t="27421" r="10556" b="32807"/>
          <a:stretch/>
        </p:blipFill>
        <p:spPr bwMode="auto">
          <a:xfrm>
            <a:off x="158032" y="3513562"/>
            <a:ext cx="1825314" cy="1681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4" t="26469" r="11571" b="32734"/>
          <a:stretch/>
        </p:blipFill>
        <p:spPr bwMode="auto">
          <a:xfrm>
            <a:off x="762558" y="4810129"/>
            <a:ext cx="1744063" cy="1738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LMS 3.0 - SANTILLANA COMPARTIR - YouTub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3977" r="10511" b="4546"/>
          <a:stretch/>
        </p:blipFill>
        <p:spPr bwMode="auto">
          <a:xfrm>
            <a:off x="3457801" y="3552624"/>
            <a:ext cx="1426301" cy="1155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 descr="LMS 3.0 - SANTILLANA COMPARTIR - YouTub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3977" r="10511" b="4546"/>
          <a:stretch/>
        </p:blipFill>
        <p:spPr bwMode="auto">
          <a:xfrm>
            <a:off x="6370948" y="5194589"/>
            <a:ext cx="1709349" cy="1180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Bibliobanco - Colegio Ferrini Bilingüe - Robledo, Medellí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8746" r="6659" b="16077"/>
          <a:stretch/>
        </p:blipFill>
        <p:spPr bwMode="auto">
          <a:xfrm>
            <a:off x="6238009" y="3674201"/>
            <a:ext cx="1975225" cy="1286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 descr="LMS SANTILLANA: Preguntas frecuentes - YouTube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" b="10617"/>
          <a:stretch/>
        </p:blipFill>
        <p:spPr bwMode="auto">
          <a:xfrm>
            <a:off x="9053848" y="3674201"/>
            <a:ext cx="2694476" cy="1508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32362" r="11528" b="48863"/>
          <a:stretch/>
        </p:blipFill>
        <p:spPr bwMode="auto">
          <a:xfrm>
            <a:off x="8950817" y="5350049"/>
            <a:ext cx="1501473" cy="651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 descr="Libro English id. Student's Book. Con Espansione Online. Per la Scuola  Media: 1 (libro en Inglés), Paul Seligson, ISBN 9786070607615. Comprar en  Buscalibre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752">
            <a:off x="10532990" y="4879027"/>
            <a:ext cx="1146087" cy="16404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Conector angular 23"/>
          <p:cNvCxnSpPr>
            <a:stCxn id="5" idx="1"/>
          </p:cNvCxnSpPr>
          <p:nvPr/>
        </p:nvCxnSpPr>
        <p:spPr>
          <a:xfrm rot="10800000" flipV="1">
            <a:off x="2649107" y="1059754"/>
            <a:ext cx="730792" cy="76587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>
            <a:stCxn id="5" idx="3"/>
            <a:endCxn id="10" idx="0"/>
          </p:cNvCxnSpPr>
          <p:nvPr/>
        </p:nvCxnSpPr>
        <p:spPr>
          <a:xfrm>
            <a:off x="7675809" y="1059754"/>
            <a:ext cx="932096" cy="74195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>
            <a:stCxn id="2" idx="2"/>
            <a:endCxn id="3" idx="0"/>
          </p:cNvCxnSpPr>
          <p:nvPr/>
        </p:nvCxnSpPr>
        <p:spPr>
          <a:xfrm rot="10800000" flipV="1">
            <a:off x="1273467" y="2238777"/>
            <a:ext cx="534137" cy="5173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angular 31"/>
          <p:cNvCxnSpPr>
            <a:stCxn id="2" idx="6"/>
            <a:endCxn id="11" idx="0"/>
          </p:cNvCxnSpPr>
          <p:nvPr/>
        </p:nvCxnSpPr>
        <p:spPr>
          <a:xfrm>
            <a:off x="3559130" y="2238777"/>
            <a:ext cx="653888" cy="5173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angular 33"/>
          <p:cNvCxnSpPr>
            <a:stCxn id="10" idx="2"/>
            <a:endCxn id="13" idx="0"/>
          </p:cNvCxnSpPr>
          <p:nvPr/>
        </p:nvCxnSpPr>
        <p:spPr>
          <a:xfrm rot="10800000" flipV="1">
            <a:off x="7225622" y="2169825"/>
            <a:ext cx="571988" cy="57777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angular 35"/>
          <p:cNvCxnSpPr>
            <a:stCxn id="10" idx="6"/>
            <a:endCxn id="12" idx="0"/>
          </p:cNvCxnSpPr>
          <p:nvPr/>
        </p:nvCxnSpPr>
        <p:spPr>
          <a:xfrm>
            <a:off x="9418200" y="2169826"/>
            <a:ext cx="746974" cy="5358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5 Imagen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73466" cy="12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myon logo - Colegio Nuevo Cambridge Cali">
            <a:extLst>
              <a:ext uri="{FF2B5EF4-FFF2-40B4-BE49-F238E27FC236}">
                <a16:creationId xmlns="" xmlns:a16="http://schemas.microsoft.com/office/drawing/2014/main" id="{3A147CAD-58F3-4799-B5ED-12928255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16" y="4748327"/>
            <a:ext cx="1073072" cy="107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43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5FB8AB6-8A32-40D1-B8E3-73752AC4C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5" y="-129137"/>
            <a:ext cx="12191643" cy="6987137"/>
          </a:xfrm>
          <a:prstGeom prst="rect">
            <a:avLst/>
          </a:prstGeom>
        </p:spPr>
      </p:pic>
      <p:sp>
        <p:nvSpPr>
          <p:cNvPr id="20" name="Google Shape;1164;p49">
            <a:extLst>
              <a:ext uri="{FF2B5EF4-FFF2-40B4-BE49-F238E27FC236}">
                <a16:creationId xmlns="" xmlns:a16="http://schemas.microsoft.com/office/drawing/2014/main" id="{A35FB9EB-219C-478E-8168-3B176B888591}"/>
              </a:ext>
            </a:extLst>
          </p:cNvPr>
          <p:cNvSpPr/>
          <p:nvPr/>
        </p:nvSpPr>
        <p:spPr>
          <a:xfrm>
            <a:off x="1822483" y="2414355"/>
            <a:ext cx="5605908" cy="3421427"/>
          </a:xfrm>
          <a:custGeom>
            <a:avLst/>
            <a:gdLst/>
            <a:ahLst/>
            <a:cxnLst/>
            <a:rect l="l" t="t" r="r" b="b"/>
            <a:pathLst>
              <a:path w="200211" h="176420" extrusionOk="0">
                <a:moveTo>
                  <a:pt x="107100" y="0"/>
                </a:moveTo>
                <a:cubicBezTo>
                  <a:pt x="94422" y="0"/>
                  <a:pt x="79805" y="3230"/>
                  <a:pt x="63112" y="10867"/>
                </a:cubicBezTo>
                <a:cubicBezTo>
                  <a:pt x="63112" y="10867"/>
                  <a:pt x="31523" y="26979"/>
                  <a:pt x="15745" y="51763"/>
                </a:cubicBezTo>
                <a:cubicBezTo>
                  <a:pt x="1" y="76581"/>
                  <a:pt x="1235" y="108470"/>
                  <a:pt x="20382" y="132154"/>
                </a:cubicBezTo>
                <a:cubicBezTo>
                  <a:pt x="39529" y="155838"/>
                  <a:pt x="76155" y="152735"/>
                  <a:pt x="106777" y="167746"/>
                </a:cubicBezTo>
                <a:cubicBezTo>
                  <a:pt x="118232" y="173343"/>
                  <a:pt x="130125" y="176420"/>
                  <a:pt x="141286" y="176420"/>
                </a:cubicBezTo>
                <a:cubicBezTo>
                  <a:pt x="159994" y="176420"/>
                  <a:pt x="176645" y="167776"/>
                  <a:pt x="185733" y="147865"/>
                </a:cubicBezTo>
                <a:cubicBezTo>
                  <a:pt x="200210" y="116076"/>
                  <a:pt x="178361" y="104201"/>
                  <a:pt x="174625" y="67408"/>
                </a:cubicBezTo>
                <a:cubicBezTo>
                  <a:pt x="171700" y="38849"/>
                  <a:pt x="151068" y="0"/>
                  <a:pt x="107100" y="0"/>
                </a:cubicBezTo>
                <a:close/>
              </a:path>
            </a:pathLst>
          </a:custGeom>
          <a:solidFill>
            <a:srgbClr val="9FE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74" name="Picture 2" descr="Resultado de imagen de lectura fondos&quot;">
            <a:extLst>
              <a:ext uri="{FF2B5EF4-FFF2-40B4-BE49-F238E27FC236}">
                <a16:creationId xmlns="" xmlns:a16="http://schemas.microsoft.com/office/drawing/2014/main" id="{028DEC56-6A23-4039-B2CC-FA07C1EB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250" y1="45215" x2="51953" y2="30664"/>
                        <a14:foregroundMark x1="47754" y1="48438" x2="33691" y2="26758"/>
                        <a14:foregroundMark x1="27539" y1="32910" x2="39648" y2="26953"/>
                        <a14:foregroundMark x1="18848" y1="52930" x2="27246" y2="62012"/>
                        <a14:foregroundMark x1="21387" y1="80273" x2="36914" y2="81543"/>
                        <a14:foregroundMark x1="30957" y1="89648" x2="20117" y2="83496"/>
                        <a14:foregroundMark x1="61816" y1="71875" x2="49707" y2="54590"/>
                        <a14:foregroundMark x1="66211" y1="61523" x2="58398" y2="53418"/>
                        <a14:foregroundMark x1="87500" y1="52930" x2="65039" y2="37109"/>
                        <a14:foregroundMark x1="30957" y1="24023" x2="31738" y2="4590"/>
                        <a14:foregroundMark x1="7813" y1="98340" x2="8984" y2="87695"/>
                        <a14:foregroundMark x1="62793" y1="32129" x2="74609" y2="8691"/>
                        <a14:foregroundMark x1="87012" y1="46973" x2="83008" y2="36816"/>
                        <a14:foregroundMark x1="7031" y1="75391" x2="391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6328" y="1982503"/>
            <a:ext cx="4733579" cy="47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1960679" y="3291691"/>
            <a:ext cx="5121255" cy="20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s-ES" sz="4000" dirty="0" err="1">
                <a:solidFill>
                  <a:srgbClr val="00B0F0"/>
                </a:solidFill>
              </a:rPr>
              <a:t>Let’s</a:t>
            </a:r>
            <a:r>
              <a:rPr lang="es-ES" sz="4000" dirty="0">
                <a:solidFill>
                  <a:srgbClr val="00B0F0"/>
                </a:solidFill>
              </a:rPr>
              <a:t> </a:t>
            </a:r>
            <a:r>
              <a:rPr lang="es-ES" sz="4000" dirty="0" err="1">
                <a:solidFill>
                  <a:srgbClr val="002060"/>
                </a:solidFill>
              </a:rPr>
              <a:t>practice</a:t>
            </a:r>
            <a:r>
              <a:rPr lang="es-ES" sz="4000" dirty="0">
                <a:solidFill>
                  <a:srgbClr val="002060"/>
                </a:solidFill>
              </a:rPr>
              <a:t> </a:t>
            </a:r>
            <a:r>
              <a:rPr lang="es-ES" sz="4000" dirty="0" err="1">
                <a:solidFill>
                  <a:srgbClr val="002060"/>
                </a:solidFill>
              </a:rPr>
              <a:t>on</a:t>
            </a:r>
            <a:r>
              <a:rPr lang="es-ES" sz="4000" dirty="0">
                <a:solidFill>
                  <a:srgbClr val="002060"/>
                </a:solidFill>
              </a:rPr>
              <a:t> </a:t>
            </a:r>
            <a:r>
              <a:rPr lang="es-ES" sz="4000" dirty="0" err="1">
                <a:solidFill>
                  <a:srgbClr val="002060"/>
                </a:solidFill>
              </a:rPr>
              <a:t>pronunciation</a:t>
            </a:r>
            <a:r>
              <a:rPr lang="es-ES" sz="4000" dirty="0">
                <a:solidFill>
                  <a:srgbClr val="002060"/>
                </a:solidFill>
              </a:rPr>
              <a:t> and </a:t>
            </a:r>
            <a:r>
              <a:rPr lang="es-ES" sz="4000" dirty="0" err="1">
                <a:solidFill>
                  <a:srgbClr val="002060"/>
                </a:solidFill>
              </a:rPr>
              <a:t>fluency</a:t>
            </a:r>
            <a:r>
              <a:rPr lang="es-ES" sz="4000" dirty="0">
                <a:solidFill>
                  <a:srgbClr val="002060"/>
                </a:solidFill>
              </a:rPr>
              <a:t>!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="" xmlns:a16="http://schemas.microsoft.com/office/drawing/2014/main" id="{B086A530-CB0F-4B47-8924-11EFB067951D}"/>
              </a:ext>
            </a:extLst>
          </p:cNvPr>
          <p:cNvSpPr/>
          <p:nvPr/>
        </p:nvSpPr>
        <p:spPr>
          <a:xfrm rot="20658169">
            <a:off x="8445567" y="2885376"/>
            <a:ext cx="2619219" cy="2409987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10" name="Picture 2" descr="myon logo - Colegio Nuevo Cambridge Cali">
            <a:extLst>
              <a:ext uri="{FF2B5EF4-FFF2-40B4-BE49-F238E27FC236}">
                <a16:creationId xmlns="" xmlns:a16="http://schemas.microsoft.com/office/drawing/2014/main" id="{3A147CAD-58F3-4799-B5ED-12928255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67" y="262601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913;p49">
            <a:extLst>
              <a:ext uri="{FF2B5EF4-FFF2-40B4-BE49-F238E27FC236}">
                <a16:creationId xmlns="" xmlns:a16="http://schemas.microsoft.com/office/drawing/2014/main" id="{DCA5AA50-6872-40D6-B479-938B51EC331F}"/>
              </a:ext>
            </a:extLst>
          </p:cNvPr>
          <p:cNvGrpSpPr/>
          <p:nvPr/>
        </p:nvGrpSpPr>
        <p:grpSpPr>
          <a:xfrm rot="17485533" flipH="1">
            <a:off x="3047661" y="-446369"/>
            <a:ext cx="1262588" cy="892740"/>
            <a:chOff x="550018" y="2833829"/>
            <a:chExt cx="1401099" cy="953781"/>
          </a:xfrm>
          <a:solidFill>
            <a:schemeClr val="bg1">
              <a:lumMod val="85000"/>
            </a:schemeClr>
          </a:solidFill>
        </p:grpSpPr>
        <p:sp>
          <p:nvSpPr>
            <p:cNvPr id="9" name="Google Shape;914;p49">
              <a:extLst>
                <a:ext uri="{FF2B5EF4-FFF2-40B4-BE49-F238E27FC236}">
                  <a16:creationId xmlns="" xmlns:a16="http://schemas.microsoft.com/office/drawing/2014/main" id="{992B1CA1-3321-4C80-BF16-A716DF946DF3}"/>
                </a:ext>
              </a:extLst>
            </p:cNvPr>
            <p:cNvSpPr/>
            <p:nvPr/>
          </p:nvSpPr>
          <p:spPr>
            <a:xfrm rot="10800000">
              <a:off x="550018" y="2912307"/>
              <a:ext cx="1172112" cy="875303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2" name="Google Shape;915;p49">
              <a:extLst>
                <a:ext uri="{FF2B5EF4-FFF2-40B4-BE49-F238E27FC236}">
                  <a16:creationId xmlns="" xmlns:a16="http://schemas.microsoft.com/office/drawing/2014/main" id="{43D3358B-9493-4F46-9070-37EECD17F24C}"/>
                </a:ext>
              </a:extLst>
            </p:cNvPr>
            <p:cNvGrpSpPr/>
            <p:nvPr/>
          </p:nvGrpSpPr>
          <p:grpSpPr>
            <a:xfrm>
              <a:off x="1857207" y="2833829"/>
              <a:ext cx="93910" cy="257085"/>
              <a:chOff x="1088075" y="3623450"/>
              <a:chExt cx="79450" cy="217500"/>
            </a:xfrm>
            <a:grpFill/>
          </p:grpSpPr>
          <p:sp>
            <p:nvSpPr>
              <p:cNvPr id="13" name="Google Shape;918;p49">
                <a:extLst>
                  <a:ext uri="{FF2B5EF4-FFF2-40B4-BE49-F238E27FC236}">
                    <a16:creationId xmlns="" xmlns:a16="http://schemas.microsoft.com/office/drawing/2014/main" id="{6B9D526A-A18D-4D5C-9C98-987BAC97904E}"/>
                  </a:ext>
                </a:extLst>
              </p:cNvPr>
              <p:cNvSpPr/>
              <p:nvPr/>
            </p:nvSpPr>
            <p:spPr>
              <a:xfrm>
                <a:off x="1088075" y="3795925"/>
                <a:ext cx="463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01" extrusionOk="0">
                    <a:moveTo>
                      <a:pt x="594" y="1"/>
                    </a:moveTo>
                    <a:lnTo>
                      <a:pt x="59" y="1387"/>
                    </a:lnTo>
                    <a:cubicBezTo>
                      <a:pt x="0" y="1621"/>
                      <a:pt x="186" y="1800"/>
                      <a:pt x="414" y="1800"/>
                    </a:cubicBezTo>
                    <a:cubicBezTo>
                      <a:pt x="432" y="1800"/>
                      <a:pt x="450" y="1799"/>
                      <a:pt x="468" y="1797"/>
                    </a:cubicBezTo>
                    <a:lnTo>
                      <a:pt x="1855" y="1261"/>
                    </a:lnTo>
                    <a:lnTo>
                      <a:pt x="59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920;p49">
                <a:extLst>
                  <a:ext uri="{FF2B5EF4-FFF2-40B4-BE49-F238E27FC236}">
                    <a16:creationId xmlns="" xmlns:a16="http://schemas.microsoft.com/office/drawing/2014/main" id="{EE94E6C4-3AF3-4F0B-8EB3-C31EBD76FEDE}"/>
                  </a:ext>
                </a:extLst>
              </p:cNvPr>
              <p:cNvSpPr/>
              <p:nvPr/>
            </p:nvSpPr>
            <p:spPr>
              <a:xfrm>
                <a:off x="1120250" y="3623450"/>
                <a:ext cx="4727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91" extrusionOk="0">
                    <a:moveTo>
                      <a:pt x="1" y="0"/>
                    </a:moveTo>
                    <a:lnTo>
                      <a:pt x="1" y="1891"/>
                    </a:lnTo>
                    <a:lnTo>
                      <a:pt x="1891" y="189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5" name="Google Shape;913;p49">
            <a:extLst>
              <a:ext uri="{FF2B5EF4-FFF2-40B4-BE49-F238E27FC236}">
                <a16:creationId xmlns="" xmlns:a16="http://schemas.microsoft.com/office/drawing/2014/main" id="{A0C17AE9-6B82-4008-8153-719D9314B594}"/>
              </a:ext>
            </a:extLst>
          </p:cNvPr>
          <p:cNvGrpSpPr/>
          <p:nvPr/>
        </p:nvGrpSpPr>
        <p:grpSpPr>
          <a:xfrm rot="6760306" flipH="1">
            <a:off x="277713" y="6115487"/>
            <a:ext cx="1262588" cy="892740"/>
            <a:chOff x="550018" y="2833829"/>
            <a:chExt cx="1401099" cy="953781"/>
          </a:xfrm>
          <a:solidFill>
            <a:schemeClr val="bg1">
              <a:lumMod val="85000"/>
            </a:schemeClr>
          </a:solidFill>
        </p:grpSpPr>
        <p:sp>
          <p:nvSpPr>
            <p:cNvPr id="16" name="Google Shape;914;p49">
              <a:extLst>
                <a:ext uri="{FF2B5EF4-FFF2-40B4-BE49-F238E27FC236}">
                  <a16:creationId xmlns="" xmlns:a16="http://schemas.microsoft.com/office/drawing/2014/main" id="{56E0FF5C-940C-4FE5-AC53-4361CBF410CB}"/>
                </a:ext>
              </a:extLst>
            </p:cNvPr>
            <p:cNvSpPr/>
            <p:nvPr/>
          </p:nvSpPr>
          <p:spPr>
            <a:xfrm rot="10800000">
              <a:off x="550018" y="2912307"/>
              <a:ext cx="1172112" cy="875303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7" name="Google Shape;915;p49">
              <a:extLst>
                <a:ext uri="{FF2B5EF4-FFF2-40B4-BE49-F238E27FC236}">
                  <a16:creationId xmlns="" xmlns:a16="http://schemas.microsoft.com/office/drawing/2014/main" id="{D2A99A41-DEF5-4FC4-94A9-0C2CEF684E24}"/>
                </a:ext>
              </a:extLst>
            </p:cNvPr>
            <p:cNvGrpSpPr/>
            <p:nvPr/>
          </p:nvGrpSpPr>
          <p:grpSpPr>
            <a:xfrm>
              <a:off x="1857207" y="2833829"/>
              <a:ext cx="93910" cy="257085"/>
              <a:chOff x="1088075" y="3623450"/>
              <a:chExt cx="79450" cy="217500"/>
            </a:xfrm>
            <a:grpFill/>
          </p:grpSpPr>
          <p:sp>
            <p:nvSpPr>
              <p:cNvPr id="18" name="Google Shape;918;p49">
                <a:extLst>
                  <a:ext uri="{FF2B5EF4-FFF2-40B4-BE49-F238E27FC236}">
                    <a16:creationId xmlns="" xmlns:a16="http://schemas.microsoft.com/office/drawing/2014/main" id="{F2E69441-A127-418C-9E49-DA3C3B04836B}"/>
                  </a:ext>
                </a:extLst>
              </p:cNvPr>
              <p:cNvSpPr/>
              <p:nvPr/>
            </p:nvSpPr>
            <p:spPr>
              <a:xfrm>
                <a:off x="1088075" y="3795925"/>
                <a:ext cx="463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01" extrusionOk="0">
                    <a:moveTo>
                      <a:pt x="594" y="1"/>
                    </a:moveTo>
                    <a:lnTo>
                      <a:pt x="59" y="1387"/>
                    </a:lnTo>
                    <a:cubicBezTo>
                      <a:pt x="0" y="1621"/>
                      <a:pt x="186" y="1800"/>
                      <a:pt x="414" y="1800"/>
                    </a:cubicBezTo>
                    <a:cubicBezTo>
                      <a:pt x="432" y="1800"/>
                      <a:pt x="450" y="1799"/>
                      <a:pt x="468" y="1797"/>
                    </a:cubicBezTo>
                    <a:lnTo>
                      <a:pt x="1855" y="1261"/>
                    </a:lnTo>
                    <a:lnTo>
                      <a:pt x="59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920;p49">
                <a:extLst>
                  <a:ext uri="{FF2B5EF4-FFF2-40B4-BE49-F238E27FC236}">
                    <a16:creationId xmlns="" xmlns:a16="http://schemas.microsoft.com/office/drawing/2014/main" id="{78FD3DA2-148A-4932-980D-16DFD1834C1B}"/>
                  </a:ext>
                </a:extLst>
              </p:cNvPr>
              <p:cNvSpPr/>
              <p:nvPr/>
            </p:nvSpPr>
            <p:spPr>
              <a:xfrm>
                <a:off x="1120250" y="3623450"/>
                <a:ext cx="4727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91" extrusionOk="0">
                    <a:moveTo>
                      <a:pt x="1" y="0"/>
                    </a:moveTo>
                    <a:lnTo>
                      <a:pt x="1" y="1891"/>
                    </a:lnTo>
                    <a:lnTo>
                      <a:pt x="1891" y="189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86A95A9F-A071-4574-8414-74A7719C0E88}"/>
              </a:ext>
            </a:extLst>
          </p:cNvPr>
          <p:cNvSpPr txBox="1"/>
          <p:nvPr/>
        </p:nvSpPr>
        <p:spPr>
          <a:xfrm>
            <a:off x="2870664" y="1103310"/>
            <a:ext cx="6104021" cy="1364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333" dirty="0" smtClean="0">
              <a:latin typeface="Pontano Sans" panose="020B0604020202020204" charset="0"/>
            </a:endParaRPr>
          </a:p>
          <a:p>
            <a:r>
              <a:rPr lang="es-ES" sz="1333" dirty="0" smtClean="0">
                <a:latin typeface="Pontano Sans" panose="020B0604020202020204" charset="0"/>
                <a:hlinkClick r:id="rId7"/>
              </a:rPr>
              <a:t>MYON LINK:  https://www.myon.com/reader/index.html?a=rr_lmouse_</a:t>
            </a:r>
            <a:endParaRPr lang="es-ES" sz="1333" dirty="0" smtClean="0">
              <a:latin typeface="Pontano Sans" panose="020B0604020202020204" charset="0"/>
            </a:endParaRPr>
          </a:p>
          <a:p>
            <a:r>
              <a:rPr lang="es-ES" sz="1333" dirty="0" smtClean="0">
                <a:latin typeface="Pontano Sans" panose="020B0604020202020204" charset="0"/>
              </a:rPr>
              <a:t>SCHOOL: COLEGIO SANTO DOMINGO BOGOTA</a:t>
            </a:r>
          </a:p>
          <a:p>
            <a:r>
              <a:rPr lang="es-ES" sz="1333" dirty="0" smtClean="0">
                <a:latin typeface="Pontano Sans" panose="020B0604020202020204" charset="0"/>
              </a:rPr>
              <a:t>USERNAME: thomas.afanador.1</a:t>
            </a:r>
          </a:p>
          <a:p>
            <a:r>
              <a:rPr lang="es-ES" sz="1600" dirty="0" smtClean="0">
                <a:latin typeface="Pontano Sans" panose="020B0604020202020204" charset="0"/>
              </a:rPr>
              <a:t>PASSWORD</a:t>
            </a:r>
            <a:r>
              <a:rPr lang="es-ES" sz="1333" dirty="0" smtClean="0">
                <a:latin typeface="Pontano Sans" panose="020B0604020202020204" charset="0"/>
              </a:rPr>
              <a:t>: 210555</a:t>
            </a:r>
            <a:endParaRPr lang="es-ES" sz="1333" dirty="0">
              <a:latin typeface="Pontano Sans" panose="020B0604020202020204" charset="0"/>
            </a:endParaRPr>
          </a:p>
          <a:p>
            <a:endParaRPr lang="es-ES" sz="1333" dirty="0">
              <a:latin typeface="Pontan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737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5FB8AB6-8A32-40D1-B8E3-73752AC4C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5" y="-129137"/>
            <a:ext cx="12191643" cy="6987137"/>
          </a:xfrm>
          <a:prstGeom prst="rect">
            <a:avLst/>
          </a:prstGeom>
        </p:spPr>
      </p:pic>
      <p:sp>
        <p:nvSpPr>
          <p:cNvPr id="20" name="Google Shape;1164;p49">
            <a:extLst>
              <a:ext uri="{FF2B5EF4-FFF2-40B4-BE49-F238E27FC236}">
                <a16:creationId xmlns="" xmlns:a16="http://schemas.microsoft.com/office/drawing/2014/main" id="{A35FB9EB-219C-478E-8168-3B176B888591}"/>
              </a:ext>
            </a:extLst>
          </p:cNvPr>
          <p:cNvSpPr/>
          <p:nvPr/>
        </p:nvSpPr>
        <p:spPr>
          <a:xfrm>
            <a:off x="1822483" y="2414355"/>
            <a:ext cx="5605908" cy="3421427"/>
          </a:xfrm>
          <a:custGeom>
            <a:avLst/>
            <a:gdLst/>
            <a:ahLst/>
            <a:cxnLst/>
            <a:rect l="l" t="t" r="r" b="b"/>
            <a:pathLst>
              <a:path w="200211" h="176420" extrusionOk="0">
                <a:moveTo>
                  <a:pt x="107100" y="0"/>
                </a:moveTo>
                <a:cubicBezTo>
                  <a:pt x="94422" y="0"/>
                  <a:pt x="79805" y="3230"/>
                  <a:pt x="63112" y="10867"/>
                </a:cubicBezTo>
                <a:cubicBezTo>
                  <a:pt x="63112" y="10867"/>
                  <a:pt x="31523" y="26979"/>
                  <a:pt x="15745" y="51763"/>
                </a:cubicBezTo>
                <a:cubicBezTo>
                  <a:pt x="1" y="76581"/>
                  <a:pt x="1235" y="108470"/>
                  <a:pt x="20382" y="132154"/>
                </a:cubicBezTo>
                <a:cubicBezTo>
                  <a:pt x="39529" y="155838"/>
                  <a:pt x="76155" y="152735"/>
                  <a:pt x="106777" y="167746"/>
                </a:cubicBezTo>
                <a:cubicBezTo>
                  <a:pt x="118232" y="173343"/>
                  <a:pt x="130125" y="176420"/>
                  <a:pt x="141286" y="176420"/>
                </a:cubicBezTo>
                <a:cubicBezTo>
                  <a:pt x="159994" y="176420"/>
                  <a:pt x="176645" y="167776"/>
                  <a:pt x="185733" y="147865"/>
                </a:cubicBezTo>
                <a:cubicBezTo>
                  <a:pt x="200210" y="116076"/>
                  <a:pt x="178361" y="104201"/>
                  <a:pt x="174625" y="67408"/>
                </a:cubicBezTo>
                <a:cubicBezTo>
                  <a:pt x="171700" y="38849"/>
                  <a:pt x="151068" y="0"/>
                  <a:pt x="107100" y="0"/>
                </a:cubicBezTo>
                <a:close/>
              </a:path>
            </a:pathLst>
          </a:custGeom>
          <a:solidFill>
            <a:srgbClr val="9FE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74" name="Picture 2" descr="Resultado de imagen de lectura fondos&quot;">
            <a:extLst>
              <a:ext uri="{FF2B5EF4-FFF2-40B4-BE49-F238E27FC236}">
                <a16:creationId xmlns="" xmlns:a16="http://schemas.microsoft.com/office/drawing/2014/main" id="{028DEC56-6A23-4039-B2CC-FA07C1EB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250" y1="45215" x2="51953" y2="30664"/>
                        <a14:foregroundMark x1="47754" y1="48438" x2="33691" y2="26758"/>
                        <a14:foregroundMark x1="27539" y1="32910" x2="39648" y2="26953"/>
                        <a14:foregroundMark x1="18848" y1="52930" x2="27246" y2="62012"/>
                        <a14:foregroundMark x1="21387" y1="80273" x2="36914" y2="81543"/>
                        <a14:foregroundMark x1="30957" y1="89648" x2="20117" y2="83496"/>
                        <a14:foregroundMark x1="61816" y1="71875" x2="49707" y2="54590"/>
                        <a14:foregroundMark x1="66211" y1="61523" x2="58398" y2="53418"/>
                        <a14:foregroundMark x1="87500" y1="52930" x2="65039" y2="37109"/>
                        <a14:foregroundMark x1="30957" y1="24023" x2="31738" y2="4590"/>
                        <a14:foregroundMark x1="7813" y1="98340" x2="8984" y2="87695"/>
                        <a14:foregroundMark x1="62793" y1="32129" x2="74609" y2="8691"/>
                        <a14:foregroundMark x1="87012" y1="46973" x2="83008" y2="36816"/>
                        <a14:foregroundMark x1="7031" y1="75391" x2="391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6328" y="1982503"/>
            <a:ext cx="4733579" cy="47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="" xmlns:a16="http://schemas.microsoft.com/office/drawing/2014/main" id="{B086A530-CB0F-4B47-8924-11EFB067951D}"/>
              </a:ext>
            </a:extLst>
          </p:cNvPr>
          <p:cNvSpPr/>
          <p:nvPr/>
        </p:nvSpPr>
        <p:spPr>
          <a:xfrm rot="20658169">
            <a:off x="8445567" y="2885376"/>
            <a:ext cx="2619219" cy="2409987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10" name="Picture 2" descr="myon logo - Colegio Nuevo Cambridge Cali">
            <a:extLst>
              <a:ext uri="{FF2B5EF4-FFF2-40B4-BE49-F238E27FC236}">
                <a16:creationId xmlns="" xmlns:a16="http://schemas.microsoft.com/office/drawing/2014/main" id="{3A147CAD-58F3-4799-B5ED-12928255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17" y="24916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913;p49">
            <a:extLst>
              <a:ext uri="{FF2B5EF4-FFF2-40B4-BE49-F238E27FC236}">
                <a16:creationId xmlns="" xmlns:a16="http://schemas.microsoft.com/office/drawing/2014/main" id="{DCA5AA50-6872-40D6-B479-938B51EC331F}"/>
              </a:ext>
            </a:extLst>
          </p:cNvPr>
          <p:cNvGrpSpPr/>
          <p:nvPr/>
        </p:nvGrpSpPr>
        <p:grpSpPr>
          <a:xfrm rot="17485533" flipH="1">
            <a:off x="3047661" y="-446369"/>
            <a:ext cx="1262588" cy="892740"/>
            <a:chOff x="550018" y="2833829"/>
            <a:chExt cx="1401099" cy="953781"/>
          </a:xfrm>
          <a:solidFill>
            <a:schemeClr val="bg1">
              <a:lumMod val="85000"/>
            </a:schemeClr>
          </a:solidFill>
        </p:grpSpPr>
        <p:sp>
          <p:nvSpPr>
            <p:cNvPr id="9" name="Google Shape;914;p49">
              <a:extLst>
                <a:ext uri="{FF2B5EF4-FFF2-40B4-BE49-F238E27FC236}">
                  <a16:creationId xmlns="" xmlns:a16="http://schemas.microsoft.com/office/drawing/2014/main" id="{992B1CA1-3321-4C80-BF16-A716DF946DF3}"/>
                </a:ext>
              </a:extLst>
            </p:cNvPr>
            <p:cNvSpPr/>
            <p:nvPr/>
          </p:nvSpPr>
          <p:spPr>
            <a:xfrm rot="10800000">
              <a:off x="550018" y="2912307"/>
              <a:ext cx="1172112" cy="875303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2" name="Google Shape;915;p49">
              <a:extLst>
                <a:ext uri="{FF2B5EF4-FFF2-40B4-BE49-F238E27FC236}">
                  <a16:creationId xmlns="" xmlns:a16="http://schemas.microsoft.com/office/drawing/2014/main" id="{43D3358B-9493-4F46-9070-37EECD17F24C}"/>
                </a:ext>
              </a:extLst>
            </p:cNvPr>
            <p:cNvGrpSpPr/>
            <p:nvPr/>
          </p:nvGrpSpPr>
          <p:grpSpPr>
            <a:xfrm>
              <a:off x="1857207" y="2833829"/>
              <a:ext cx="93910" cy="257085"/>
              <a:chOff x="1088075" y="3623450"/>
              <a:chExt cx="79450" cy="217500"/>
            </a:xfrm>
            <a:grpFill/>
          </p:grpSpPr>
          <p:sp>
            <p:nvSpPr>
              <p:cNvPr id="13" name="Google Shape;918;p49">
                <a:extLst>
                  <a:ext uri="{FF2B5EF4-FFF2-40B4-BE49-F238E27FC236}">
                    <a16:creationId xmlns="" xmlns:a16="http://schemas.microsoft.com/office/drawing/2014/main" id="{6B9D526A-A18D-4D5C-9C98-987BAC97904E}"/>
                  </a:ext>
                </a:extLst>
              </p:cNvPr>
              <p:cNvSpPr/>
              <p:nvPr/>
            </p:nvSpPr>
            <p:spPr>
              <a:xfrm>
                <a:off x="1088075" y="3795925"/>
                <a:ext cx="463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01" extrusionOk="0">
                    <a:moveTo>
                      <a:pt x="594" y="1"/>
                    </a:moveTo>
                    <a:lnTo>
                      <a:pt x="59" y="1387"/>
                    </a:lnTo>
                    <a:cubicBezTo>
                      <a:pt x="0" y="1621"/>
                      <a:pt x="186" y="1800"/>
                      <a:pt x="414" y="1800"/>
                    </a:cubicBezTo>
                    <a:cubicBezTo>
                      <a:pt x="432" y="1800"/>
                      <a:pt x="450" y="1799"/>
                      <a:pt x="468" y="1797"/>
                    </a:cubicBezTo>
                    <a:lnTo>
                      <a:pt x="1855" y="1261"/>
                    </a:lnTo>
                    <a:lnTo>
                      <a:pt x="59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920;p49">
                <a:extLst>
                  <a:ext uri="{FF2B5EF4-FFF2-40B4-BE49-F238E27FC236}">
                    <a16:creationId xmlns="" xmlns:a16="http://schemas.microsoft.com/office/drawing/2014/main" id="{EE94E6C4-3AF3-4F0B-8EB3-C31EBD76FEDE}"/>
                  </a:ext>
                </a:extLst>
              </p:cNvPr>
              <p:cNvSpPr/>
              <p:nvPr/>
            </p:nvSpPr>
            <p:spPr>
              <a:xfrm>
                <a:off x="1120250" y="3623450"/>
                <a:ext cx="4727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91" extrusionOk="0">
                    <a:moveTo>
                      <a:pt x="1" y="0"/>
                    </a:moveTo>
                    <a:lnTo>
                      <a:pt x="1" y="1891"/>
                    </a:lnTo>
                    <a:lnTo>
                      <a:pt x="1891" y="189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5" name="Google Shape;913;p49">
            <a:extLst>
              <a:ext uri="{FF2B5EF4-FFF2-40B4-BE49-F238E27FC236}">
                <a16:creationId xmlns="" xmlns:a16="http://schemas.microsoft.com/office/drawing/2014/main" id="{A0C17AE9-6B82-4008-8153-719D9314B594}"/>
              </a:ext>
            </a:extLst>
          </p:cNvPr>
          <p:cNvGrpSpPr/>
          <p:nvPr/>
        </p:nvGrpSpPr>
        <p:grpSpPr>
          <a:xfrm rot="6760306" flipH="1">
            <a:off x="277713" y="6115487"/>
            <a:ext cx="1262588" cy="892740"/>
            <a:chOff x="550018" y="2833829"/>
            <a:chExt cx="1401099" cy="953781"/>
          </a:xfrm>
          <a:solidFill>
            <a:schemeClr val="bg1">
              <a:lumMod val="85000"/>
            </a:schemeClr>
          </a:solidFill>
        </p:grpSpPr>
        <p:sp>
          <p:nvSpPr>
            <p:cNvPr id="16" name="Google Shape;914;p49">
              <a:extLst>
                <a:ext uri="{FF2B5EF4-FFF2-40B4-BE49-F238E27FC236}">
                  <a16:creationId xmlns="" xmlns:a16="http://schemas.microsoft.com/office/drawing/2014/main" id="{56E0FF5C-940C-4FE5-AC53-4361CBF410CB}"/>
                </a:ext>
              </a:extLst>
            </p:cNvPr>
            <p:cNvSpPr/>
            <p:nvPr/>
          </p:nvSpPr>
          <p:spPr>
            <a:xfrm rot="10800000">
              <a:off x="550018" y="2912307"/>
              <a:ext cx="1172112" cy="875303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7" name="Google Shape;915;p49">
              <a:extLst>
                <a:ext uri="{FF2B5EF4-FFF2-40B4-BE49-F238E27FC236}">
                  <a16:creationId xmlns="" xmlns:a16="http://schemas.microsoft.com/office/drawing/2014/main" id="{D2A99A41-DEF5-4FC4-94A9-0C2CEF684E24}"/>
                </a:ext>
              </a:extLst>
            </p:cNvPr>
            <p:cNvGrpSpPr/>
            <p:nvPr/>
          </p:nvGrpSpPr>
          <p:grpSpPr>
            <a:xfrm>
              <a:off x="1857207" y="2833829"/>
              <a:ext cx="93910" cy="257085"/>
              <a:chOff x="1088075" y="3623450"/>
              <a:chExt cx="79450" cy="217500"/>
            </a:xfrm>
            <a:grpFill/>
          </p:grpSpPr>
          <p:sp>
            <p:nvSpPr>
              <p:cNvPr id="18" name="Google Shape;918;p49">
                <a:extLst>
                  <a:ext uri="{FF2B5EF4-FFF2-40B4-BE49-F238E27FC236}">
                    <a16:creationId xmlns="" xmlns:a16="http://schemas.microsoft.com/office/drawing/2014/main" id="{F2E69441-A127-418C-9E49-DA3C3B04836B}"/>
                  </a:ext>
                </a:extLst>
              </p:cNvPr>
              <p:cNvSpPr/>
              <p:nvPr/>
            </p:nvSpPr>
            <p:spPr>
              <a:xfrm>
                <a:off x="1088075" y="3795925"/>
                <a:ext cx="463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01" extrusionOk="0">
                    <a:moveTo>
                      <a:pt x="594" y="1"/>
                    </a:moveTo>
                    <a:lnTo>
                      <a:pt x="59" y="1387"/>
                    </a:lnTo>
                    <a:cubicBezTo>
                      <a:pt x="0" y="1621"/>
                      <a:pt x="186" y="1800"/>
                      <a:pt x="414" y="1800"/>
                    </a:cubicBezTo>
                    <a:cubicBezTo>
                      <a:pt x="432" y="1800"/>
                      <a:pt x="450" y="1799"/>
                      <a:pt x="468" y="1797"/>
                    </a:cubicBezTo>
                    <a:lnTo>
                      <a:pt x="1855" y="1261"/>
                    </a:lnTo>
                    <a:lnTo>
                      <a:pt x="59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920;p49">
                <a:extLst>
                  <a:ext uri="{FF2B5EF4-FFF2-40B4-BE49-F238E27FC236}">
                    <a16:creationId xmlns="" xmlns:a16="http://schemas.microsoft.com/office/drawing/2014/main" id="{78FD3DA2-148A-4932-980D-16DFD1834C1B}"/>
                  </a:ext>
                </a:extLst>
              </p:cNvPr>
              <p:cNvSpPr/>
              <p:nvPr/>
            </p:nvSpPr>
            <p:spPr>
              <a:xfrm>
                <a:off x="1120250" y="3623450"/>
                <a:ext cx="4727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91" extrusionOk="0">
                    <a:moveTo>
                      <a:pt x="1" y="0"/>
                    </a:moveTo>
                    <a:lnTo>
                      <a:pt x="1" y="1891"/>
                    </a:lnTo>
                    <a:lnTo>
                      <a:pt x="1891" y="189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86A95A9F-A071-4574-8414-74A7719C0E88}"/>
              </a:ext>
            </a:extLst>
          </p:cNvPr>
          <p:cNvSpPr txBox="1"/>
          <p:nvPr/>
        </p:nvSpPr>
        <p:spPr>
          <a:xfrm>
            <a:off x="4521306" y="6344912"/>
            <a:ext cx="6104021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33" dirty="0">
                <a:latin typeface="Pontano Sans" panose="020B0604020202020204" charset="0"/>
                <a:hlinkClick r:id="rId7"/>
              </a:rPr>
              <a:t>https://www.myon.com/reader/index.html?a=rr_lmouse_</a:t>
            </a:r>
            <a:endParaRPr lang="es-ES" sz="1333" dirty="0">
              <a:latin typeface="Pontano Sans" panose="020B0604020202020204" charset="0"/>
            </a:endParaRPr>
          </a:p>
          <a:p>
            <a:endParaRPr lang="es-ES" sz="1333" dirty="0">
              <a:latin typeface="Pontano Sans" panose="020B060402020202020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3214" t="8876" r="3929" b="20767"/>
          <a:stretch/>
        </p:blipFill>
        <p:spPr>
          <a:xfrm>
            <a:off x="43166" y="1496133"/>
            <a:ext cx="12081840" cy="51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245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5FB8AB6-8A32-40D1-B8E3-73752AC4C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5" y="-129137"/>
            <a:ext cx="12191643" cy="6987137"/>
          </a:xfrm>
          <a:prstGeom prst="rect">
            <a:avLst/>
          </a:prstGeom>
        </p:spPr>
      </p:pic>
      <p:sp>
        <p:nvSpPr>
          <p:cNvPr id="20" name="Google Shape;1164;p49">
            <a:extLst>
              <a:ext uri="{FF2B5EF4-FFF2-40B4-BE49-F238E27FC236}">
                <a16:creationId xmlns="" xmlns:a16="http://schemas.microsoft.com/office/drawing/2014/main" id="{A35FB9EB-219C-478E-8168-3B176B888591}"/>
              </a:ext>
            </a:extLst>
          </p:cNvPr>
          <p:cNvSpPr/>
          <p:nvPr/>
        </p:nvSpPr>
        <p:spPr>
          <a:xfrm>
            <a:off x="1822483" y="2414355"/>
            <a:ext cx="5605908" cy="3421427"/>
          </a:xfrm>
          <a:custGeom>
            <a:avLst/>
            <a:gdLst/>
            <a:ahLst/>
            <a:cxnLst/>
            <a:rect l="l" t="t" r="r" b="b"/>
            <a:pathLst>
              <a:path w="200211" h="176420" extrusionOk="0">
                <a:moveTo>
                  <a:pt x="107100" y="0"/>
                </a:moveTo>
                <a:cubicBezTo>
                  <a:pt x="94422" y="0"/>
                  <a:pt x="79805" y="3230"/>
                  <a:pt x="63112" y="10867"/>
                </a:cubicBezTo>
                <a:cubicBezTo>
                  <a:pt x="63112" y="10867"/>
                  <a:pt x="31523" y="26979"/>
                  <a:pt x="15745" y="51763"/>
                </a:cubicBezTo>
                <a:cubicBezTo>
                  <a:pt x="1" y="76581"/>
                  <a:pt x="1235" y="108470"/>
                  <a:pt x="20382" y="132154"/>
                </a:cubicBezTo>
                <a:cubicBezTo>
                  <a:pt x="39529" y="155838"/>
                  <a:pt x="76155" y="152735"/>
                  <a:pt x="106777" y="167746"/>
                </a:cubicBezTo>
                <a:cubicBezTo>
                  <a:pt x="118232" y="173343"/>
                  <a:pt x="130125" y="176420"/>
                  <a:pt x="141286" y="176420"/>
                </a:cubicBezTo>
                <a:cubicBezTo>
                  <a:pt x="159994" y="176420"/>
                  <a:pt x="176645" y="167776"/>
                  <a:pt x="185733" y="147865"/>
                </a:cubicBezTo>
                <a:cubicBezTo>
                  <a:pt x="200210" y="116076"/>
                  <a:pt x="178361" y="104201"/>
                  <a:pt x="174625" y="67408"/>
                </a:cubicBezTo>
                <a:cubicBezTo>
                  <a:pt x="171700" y="38849"/>
                  <a:pt x="151068" y="0"/>
                  <a:pt x="107100" y="0"/>
                </a:cubicBezTo>
                <a:close/>
              </a:path>
            </a:pathLst>
          </a:custGeom>
          <a:solidFill>
            <a:srgbClr val="9FE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74" name="Picture 2" descr="Resultado de imagen de lectura fondos&quot;">
            <a:extLst>
              <a:ext uri="{FF2B5EF4-FFF2-40B4-BE49-F238E27FC236}">
                <a16:creationId xmlns="" xmlns:a16="http://schemas.microsoft.com/office/drawing/2014/main" id="{028DEC56-6A23-4039-B2CC-FA07C1EB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250" y1="45215" x2="51953" y2="30664"/>
                        <a14:foregroundMark x1="47754" y1="48438" x2="33691" y2="26758"/>
                        <a14:foregroundMark x1="27539" y1="32910" x2="39648" y2="26953"/>
                        <a14:foregroundMark x1="18848" y1="52930" x2="27246" y2="62012"/>
                        <a14:foregroundMark x1="21387" y1="80273" x2="36914" y2="81543"/>
                        <a14:foregroundMark x1="30957" y1="89648" x2="20117" y2="83496"/>
                        <a14:foregroundMark x1="61816" y1="71875" x2="49707" y2="54590"/>
                        <a14:foregroundMark x1="66211" y1="61523" x2="58398" y2="53418"/>
                        <a14:foregroundMark x1="87500" y1="52930" x2="65039" y2="37109"/>
                        <a14:foregroundMark x1="30957" y1="24023" x2="31738" y2="4590"/>
                        <a14:foregroundMark x1="7813" y1="98340" x2="8984" y2="87695"/>
                        <a14:foregroundMark x1="62793" y1="32129" x2="74609" y2="8691"/>
                        <a14:foregroundMark x1="87012" y1="46973" x2="83008" y2="36816"/>
                        <a14:foregroundMark x1="7031" y1="75391" x2="391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6328" y="1982503"/>
            <a:ext cx="4733579" cy="47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="" xmlns:a16="http://schemas.microsoft.com/office/drawing/2014/main" id="{B086A530-CB0F-4B47-8924-11EFB067951D}"/>
              </a:ext>
            </a:extLst>
          </p:cNvPr>
          <p:cNvSpPr/>
          <p:nvPr/>
        </p:nvSpPr>
        <p:spPr>
          <a:xfrm rot="20658169">
            <a:off x="8445567" y="2885376"/>
            <a:ext cx="2619219" cy="2409987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10" name="Picture 2" descr="myon logo - Colegio Nuevo Cambridge Cali">
            <a:extLst>
              <a:ext uri="{FF2B5EF4-FFF2-40B4-BE49-F238E27FC236}">
                <a16:creationId xmlns="" xmlns:a16="http://schemas.microsoft.com/office/drawing/2014/main" id="{3A147CAD-58F3-4799-B5ED-12928255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17" y="24916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913;p49">
            <a:extLst>
              <a:ext uri="{FF2B5EF4-FFF2-40B4-BE49-F238E27FC236}">
                <a16:creationId xmlns="" xmlns:a16="http://schemas.microsoft.com/office/drawing/2014/main" id="{DCA5AA50-6872-40D6-B479-938B51EC331F}"/>
              </a:ext>
            </a:extLst>
          </p:cNvPr>
          <p:cNvGrpSpPr/>
          <p:nvPr/>
        </p:nvGrpSpPr>
        <p:grpSpPr>
          <a:xfrm rot="17485533" flipH="1">
            <a:off x="3047661" y="-446369"/>
            <a:ext cx="1262588" cy="892740"/>
            <a:chOff x="550018" y="2833829"/>
            <a:chExt cx="1401099" cy="953781"/>
          </a:xfrm>
          <a:solidFill>
            <a:schemeClr val="bg1">
              <a:lumMod val="85000"/>
            </a:schemeClr>
          </a:solidFill>
        </p:grpSpPr>
        <p:sp>
          <p:nvSpPr>
            <p:cNvPr id="9" name="Google Shape;914;p49">
              <a:extLst>
                <a:ext uri="{FF2B5EF4-FFF2-40B4-BE49-F238E27FC236}">
                  <a16:creationId xmlns="" xmlns:a16="http://schemas.microsoft.com/office/drawing/2014/main" id="{992B1CA1-3321-4C80-BF16-A716DF946DF3}"/>
                </a:ext>
              </a:extLst>
            </p:cNvPr>
            <p:cNvSpPr/>
            <p:nvPr/>
          </p:nvSpPr>
          <p:spPr>
            <a:xfrm rot="10800000">
              <a:off x="550018" y="2912307"/>
              <a:ext cx="1172112" cy="875303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2" name="Google Shape;915;p49">
              <a:extLst>
                <a:ext uri="{FF2B5EF4-FFF2-40B4-BE49-F238E27FC236}">
                  <a16:creationId xmlns="" xmlns:a16="http://schemas.microsoft.com/office/drawing/2014/main" id="{43D3358B-9493-4F46-9070-37EECD17F24C}"/>
                </a:ext>
              </a:extLst>
            </p:cNvPr>
            <p:cNvGrpSpPr/>
            <p:nvPr/>
          </p:nvGrpSpPr>
          <p:grpSpPr>
            <a:xfrm>
              <a:off x="1857207" y="2833829"/>
              <a:ext cx="93910" cy="257085"/>
              <a:chOff x="1088075" y="3623450"/>
              <a:chExt cx="79450" cy="217500"/>
            </a:xfrm>
            <a:grpFill/>
          </p:grpSpPr>
          <p:sp>
            <p:nvSpPr>
              <p:cNvPr id="13" name="Google Shape;918;p49">
                <a:extLst>
                  <a:ext uri="{FF2B5EF4-FFF2-40B4-BE49-F238E27FC236}">
                    <a16:creationId xmlns="" xmlns:a16="http://schemas.microsoft.com/office/drawing/2014/main" id="{6B9D526A-A18D-4D5C-9C98-987BAC97904E}"/>
                  </a:ext>
                </a:extLst>
              </p:cNvPr>
              <p:cNvSpPr/>
              <p:nvPr/>
            </p:nvSpPr>
            <p:spPr>
              <a:xfrm>
                <a:off x="1088075" y="3795925"/>
                <a:ext cx="463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01" extrusionOk="0">
                    <a:moveTo>
                      <a:pt x="594" y="1"/>
                    </a:moveTo>
                    <a:lnTo>
                      <a:pt x="59" y="1387"/>
                    </a:lnTo>
                    <a:cubicBezTo>
                      <a:pt x="0" y="1621"/>
                      <a:pt x="186" y="1800"/>
                      <a:pt x="414" y="1800"/>
                    </a:cubicBezTo>
                    <a:cubicBezTo>
                      <a:pt x="432" y="1800"/>
                      <a:pt x="450" y="1799"/>
                      <a:pt x="468" y="1797"/>
                    </a:cubicBezTo>
                    <a:lnTo>
                      <a:pt x="1855" y="1261"/>
                    </a:lnTo>
                    <a:lnTo>
                      <a:pt x="59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920;p49">
                <a:extLst>
                  <a:ext uri="{FF2B5EF4-FFF2-40B4-BE49-F238E27FC236}">
                    <a16:creationId xmlns="" xmlns:a16="http://schemas.microsoft.com/office/drawing/2014/main" id="{EE94E6C4-3AF3-4F0B-8EB3-C31EBD76FEDE}"/>
                  </a:ext>
                </a:extLst>
              </p:cNvPr>
              <p:cNvSpPr/>
              <p:nvPr/>
            </p:nvSpPr>
            <p:spPr>
              <a:xfrm>
                <a:off x="1120250" y="3623450"/>
                <a:ext cx="4727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91" extrusionOk="0">
                    <a:moveTo>
                      <a:pt x="1" y="0"/>
                    </a:moveTo>
                    <a:lnTo>
                      <a:pt x="1" y="1891"/>
                    </a:lnTo>
                    <a:lnTo>
                      <a:pt x="1891" y="189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5" name="Google Shape;913;p49">
            <a:extLst>
              <a:ext uri="{FF2B5EF4-FFF2-40B4-BE49-F238E27FC236}">
                <a16:creationId xmlns="" xmlns:a16="http://schemas.microsoft.com/office/drawing/2014/main" id="{A0C17AE9-6B82-4008-8153-719D9314B594}"/>
              </a:ext>
            </a:extLst>
          </p:cNvPr>
          <p:cNvGrpSpPr/>
          <p:nvPr/>
        </p:nvGrpSpPr>
        <p:grpSpPr>
          <a:xfrm rot="6760306" flipH="1">
            <a:off x="277713" y="6115487"/>
            <a:ext cx="1262588" cy="892740"/>
            <a:chOff x="550018" y="2833829"/>
            <a:chExt cx="1401099" cy="953781"/>
          </a:xfrm>
          <a:solidFill>
            <a:schemeClr val="bg1">
              <a:lumMod val="85000"/>
            </a:schemeClr>
          </a:solidFill>
        </p:grpSpPr>
        <p:sp>
          <p:nvSpPr>
            <p:cNvPr id="16" name="Google Shape;914;p49">
              <a:extLst>
                <a:ext uri="{FF2B5EF4-FFF2-40B4-BE49-F238E27FC236}">
                  <a16:creationId xmlns="" xmlns:a16="http://schemas.microsoft.com/office/drawing/2014/main" id="{56E0FF5C-940C-4FE5-AC53-4361CBF410CB}"/>
                </a:ext>
              </a:extLst>
            </p:cNvPr>
            <p:cNvSpPr/>
            <p:nvPr/>
          </p:nvSpPr>
          <p:spPr>
            <a:xfrm rot="10800000">
              <a:off x="550018" y="2912307"/>
              <a:ext cx="1172112" cy="875303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7" name="Google Shape;915;p49">
              <a:extLst>
                <a:ext uri="{FF2B5EF4-FFF2-40B4-BE49-F238E27FC236}">
                  <a16:creationId xmlns="" xmlns:a16="http://schemas.microsoft.com/office/drawing/2014/main" id="{D2A99A41-DEF5-4FC4-94A9-0C2CEF684E24}"/>
                </a:ext>
              </a:extLst>
            </p:cNvPr>
            <p:cNvGrpSpPr/>
            <p:nvPr/>
          </p:nvGrpSpPr>
          <p:grpSpPr>
            <a:xfrm>
              <a:off x="1857207" y="2833829"/>
              <a:ext cx="93910" cy="257085"/>
              <a:chOff x="1088075" y="3623450"/>
              <a:chExt cx="79450" cy="217500"/>
            </a:xfrm>
            <a:grpFill/>
          </p:grpSpPr>
          <p:sp>
            <p:nvSpPr>
              <p:cNvPr id="18" name="Google Shape;918;p49">
                <a:extLst>
                  <a:ext uri="{FF2B5EF4-FFF2-40B4-BE49-F238E27FC236}">
                    <a16:creationId xmlns="" xmlns:a16="http://schemas.microsoft.com/office/drawing/2014/main" id="{F2E69441-A127-418C-9E49-DA3C3B04836B}"/>
                  </a:ext>
                </a:extLst>
              </p:cNvPr>
              <p:cNvSpPr/>
              <p:nvPr/>
            </p:nvSpPr>
            <p:spPr>
              <a:xfrm>
                <a:off x="1088075" y="3795925"/>
                <a:ext cx="463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01" extrusionOk="0">
                    <a:moveTo>
                      <a:pt x="594" y="1"/>
                    </a:moveTo>
                    <a:lnTo>
                      <a:pt x="59" y="1387"/>
                    </a:lnTo>
                    <a:cubicBezTo>
                      <a:pt x="0" y="1621"/>
                      <a:pt x="186" y="1800"/>
                      <a:pt x="414" y="1800"/>
                    </a:cubicBezTo>
                    <a:cubicBezTo>
                      <a:pt x="432" y="1800"/>
                      <a:pt x="450" y="1799"/>
                      <a:pt x="468" y="1797"/>
                    </a:cubicBezTo>
                    <a:lnTo>
                      <a:pt x="1855" y="1261"/>
                    </a:lnTo>
                    <a:lnTo>
                      <a:pt x="59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920;p49">
                <a:extLst>
                  <a:ext uri="{FF2B5EF4-FFF2-40B4-BE49-F238E27FC236}">
                    <a16:creationId xmlns="" xmlns:a16="http://schemas.microsoft.com/office/drawing/2014/main" id="{78FD3DA2-148A-4932-980D-16DFD1834C1B}"/>
                  </a:ext>
                </a:extLst>
              </p:cNvPr>
              <p:cNvSpPr/>
              <p:nvPr/>
            </p:nvSpPr>
            <p:spPr>
              <a:xfrm>
                <a:off x="1120250" y="3623450"/>
                <a:ext cx="4727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91" extrusionOk="0">
                    <a:moveTo>
                      <a:pt x="1" y="0"/>
                    </a:moveTo>
                    <a:lnTo>
                      <a:pt x="1" y="1891"/>
                    </a:lnTo>
                    <a:lnTo>
                      <a:pt x="1891" y="189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258" t="9990" r="28820" b="11119"/>
          <a:stretch/>
        </p:blipFill>
        <p:spPr>
          <a:xfrm>
            <a:off x="299132" y="2119723"/>
            <a:ext cx="6338870" cy="47382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27094" t="16040" r="36678" b="17924"/>
          <a:stretch/>
        </p:blipFill>
        <p:spPr>
          <a:xfrm>
            <a:off x="7127275" y="1933969"/>
            <a:ext cx="4713668" cy="483064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86A95A9F-A071-4574-8414-74A7719C0E88}"/>
              </a:ext>
            </a:extLst>
          </p:cNvPr>
          <p:cNvSpPr txBox="1"/>
          <p:nvPr/>
        </p:nvSpPr>
        <p:spPr>
          <a:xfrm>
            <a:off x="2771960" y="695271"/>
            <a:ext cx="6104021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3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ontano Sans" panose="020B0604020202020204" charset="0"/>
              </a:rPr>
              <a:t>NOTE: SELECT THE BOOK AND FLIP THROUGH THE BOOK PAGES FROM 1 TO 12. </a:t>
            </a:r>
          </a:p>
          <a:p>
            <a:endParaRPr lang="es-ES" sz="1333" b="1" dirty="0">
              <a:solidFill>
                <a:schemeClr val="tx1">
                  <a:lumMod val="95000"/>
                  <a:lumOff val="5000"/>
                </a:schemeClr>
              </a:solidFill>
              <a:latin typeface="Pontano Sans" panose="020B0604020202020204" charset="0"/>
            </a:endParaRPr>
          </a:p>
          <a:p>
            <a:r>
              <a:rPr lang="es-ES" sz="1600" dirty="0" err="1" smtClean="0">
                <a:latin typeface="Pontano Sans" panose="020B0604020202020204" charset="0"/>
              </a:rPr>
              <a:t>Select</a:t>
            </a:r>
            <a:r>
              <a:rPr lang="es-ES" sz="1600" dirty="0" smtClean="0">
                <a:latin typeface="Pontano Sans" panose="020B0604020202020204" charset="0"/>
              </a:rPr>
              <a:t> I </a:t>
            </a:r>
            <a:r>
              <a:rPr lang="es-ES" sz="1600" dirty="0" err="1" smtClean="0">
                <a:latin typeface="Pontano Sans" panose="020B0604020202020204" charset="0"/>
              </a:rPr>
              <a:t>have</a:t>
            </a:r>
            <a:r>
              <a:rPr lang="es-ES" sz="1600" dirty="0" smtClean="0">
                <a:latin typeface="Pontano Sans" panose="020B0604020202020204" charset="0"/>
              </a:rPr>
              <a:t> </a:t>
            </a:r>
            <a:r>
              <a:rPr lang="es-ES" sz="1600" dirty="0" err="1" smtClean="0">
                <a:latin typeface="Pontano Sans" panose="020B0604020202020204" charset="0"/>
              </a:rPr>
              <a:t>finished</a:t>
            </a:r>
            <a:r>
              <a:rPr lang="es-ES" sz="1600" dirty="0">
                <a:latin typeface="Pontano Sans" panose="020B0604020202020204" charset="0"/>
              </a:rPr>
              <a:t> </a:t>
            </a:r>
            <a:r>
              <a:rPr lang="es-ES" sz="1600" dirty="0" err="1" smtClean="0">
                <a:latin typeface="Pontano Sans" panose="020B0604020202020204" charset="0"/>
              </a:rPr>
              <a:t>this</a:t>
            </a:r>
            <a:r>
              <a:rPr lang="es-ES" sz="1600" dirty="0" smtClean="0">
                <a:latin typeface="Pontano Sans" panose="020B0604020202020204" charset="0"/>
              </a:rPr>
              <a:t> </a:t>
            </a:r>
            <a:r>
              <a:rPr lang="es-ES" sz="1600" dirty="0" err="1" smtClean="0">
                <a:latin typeface="Pontano Sans" panose="020B0604020202020204" charset="0"/>
              </a:rPr>
              <a:t>book</a:t>
            </a:r>
            <a:r>
              <a:rPr lang="es-ES" sz="1600" dirty="0" smtClean="0">
                <a:latin typeface="Pontano Sans" panose="020B0604020202020204" charset="0"/>
              </a:rPr>
              <a:t>, </a:t>
            </a:r>
            <a:r>
              <a:rPr lang="es-ES" sz="1600" dirty="0" err="1" smtClean="0">
                <a:latin typeface="Pontano Sans" panose="020B0604020202020204" charset="0"/>
              </a:rPr>
              <a:t>write</a:t>
            </a:r>
            <a:r>
              <a:rPr lang="es-ES" sz="1600" dirty="0" smtClean="0">
                <a:latin typeface="Pontano Sans" panose="020B0604020202020204" charset="0"/>
              </a:rPr>
              <a:t> a </a:t>
            </a:r>
            <a:r>
              <a:rPr lang="es-ES" sz="1600" dirty="0" err="1" smtClean="0">
                <a:latin typeface="Pontano Sans" panose="020B0604020202020204" charset="0"/>
              </a:rPr>
              <a:t>brief</a:t>
            </a:r>
            <a:r>
              <a:rPr lang="es-ES" sz="1600" dirty="0" smtClean="0">
                <a:latin typeface="Pontano Sans" panose="020B0604020202020204" charset="0"/>
              </a:rPr>
              <a:t> </a:t>
            </a:r>
            <a:r>
              <a:rPr lang="es-ES" sz="1600" dirty="0" err="1" smtClean="0">
                <a:latin typeface="Pontano Sans" panose="020B0604020202020204" charset="0"/>
              </a:rPr>
              <a:t>comment</a:t>
            </a:r>
            <a:r>
              <a:rPr lang="es-ES" sz="1600" dirty="0" smtClean="0">
                <a:latin typeface="Pontano Sans" panose="020B0604020202020204" charset="0"/>
              </a:rPr>
              <a:t> and </a:t>
            </a:r>
            <a:r>
              <a:rPr lang="es-ES" sz="1600" dirty="0" err="1" smtClean="0">
                <a:latin typeface="Pontano Sans" panose="020B0604020202020204" charset="0"/>
              </a:rPr>
              <a:t>then</a:t>
            </a:r>
            <a:r>
              <a:rPr lang="es-ES" sz="1600" dirty="0" smtClean="0">
                <a:latin typeface="Pontano Sans" panose="020B0604020202020204" charset="0"/>
              </a:rPr>
              <a:t> </a:t>
            </a:r>
            <a:r>
              <a:rPr lang="es-ES" sz="1600" dirty="0" err="1" smtClean="0">
                <a:latin typeface="Pontano Sans" panose="020B0604020202020204" charset="0"/>
              </a:rPr>
              <a:t>the</a:t>
            </a:r>
            <a:r>
              <a:rPr lang="es-ES" sz="1600" dirty="0" smtClean="0">
                <a:latin typeface="Pontano Sans" panose="020B0604020202020204" charset="0"/>
              </a:rPr>
              <a:t> </a:t>
            </a:r>
            <a:r>
              <a:rPr lang="es-ES" sz="1600" dirty="0" err="1" smtClean="0">
                <a:latin typeface="Pontano Sans" panose="020B0604020202020204" charset="0"/>
              </a:rPr>
              <a:t>question</a:t>
            </a:r>
            <a:r>
              <a:rPr lang="es-ES" sz="1600" dirty="0" smtClean="0">
                <a:latin typeface="Pontano Sans" panose="020B0604020202020204" charset="0"/>
              </a:rPr>
              <a:t> </a:t>
            </a:r>
            <a:r>
              <a:rPr lang="es-ES" sz="1600" dirty="0" err="1" smtClean="0">
                <a:latin typeface="Pontano Sans" panose="020B0604020202020204" charset="0"/>
              </a:rPr>
              <a:t>appears</a:t>
            </a:r>
            <a:r>
              <a:rPr lang="es-ES" sz="1600" dirty="0">
                <a:latin typeface="Pontano Sans" panose="020B0604020202020204" charset="0"/>
              </a:rPr>
              <a:t> </a:t>
            </a:r>
            <a:r>
              <a:rPr lang="es-ES" sz="1600" dirty="0" err="1" smtClean="0">
                <a:latin typeface="Pontano Sans" panose="020B0604020202020204" charset="0"/>
              </a:rPr>
              <a:t>automatically</a:t>
            </a:r>
            <a:r>
              <a:rPr lang="es-ES" sz="1600" dirty="0" smtClean="0">
                <a:latin typeface="Pontano Sans" panose="020B0604020202020204" charset="0"/>
              </a:rPr>
              <a:t>. </a:t>
            </a:r>
            <a:endParaRPr lang="es-ES" sz="1600" dirty="0">
              <a:latin typeface="Pontano Sans" panose="020B0604020202020204" charset="0"/>
            </a:endParaRPr>
          </a:p>
          <a:p>
            <a:endParaRPr lang="es-ES" sz="1333" dirty="0">
              <a:latin typeface="Pontan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650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5FB8AB6-8A32-40D1-B8E3-73752AC4C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5" y="-129137"/>
            <a:ext cx="12191643" cy="6987137"/>
          </a:xfrm>
          <a:prstGeom prst="rect">
            <a:avLst/>
          </a:prstGeom>
        </p:spPr>
      </p:pic>
      <p:sp>
        <p:nvSpPr>
          <p:cNvPr id="20" name="Google Shape;1164;p49">
            <a:extLst>
              <a:ext uri="{FF2B5EF4-FFF2-40B4-BE49-F238E27FC236}">
                <a16:creationId xmlns="" xmlns:a16="http://schemas.microsoft.com/office/drawing/2014/main" id="{A35FB9EB-219C-478E-8168-3B176B888591}"/>
              </a:ext>
            </a:extLst>
          </p:cNvPr>
          <p:cNvSpPr/>
          <p:nvPr/>
        </p:nvSpPr>
        <p:spPr>
          <a:xfrm>
            <a:off x="1822483" y="2414355"/>
            <a:ext cx="5605908" cy="3421427"/>
          </a:xfrm>
          <a:custGeom>
            <a:avLst/>
            <a:gdLst/>
            <a:ahLst/>
            <a:cxnLst/>
            <a:rect l="l" t="t" r="r" b="b"/>
            <a:pathLst>
              <a:path w="200211" h="176420" extrusionOk="0">
                <a:moveTo>
                  <a:pt x="107100" y="0"/>
                </a:moveTo>
                <a:cubicBezTo>
                  <a:pt x="94422" y="0"/>
                  <a:pt x="79805" y="3230"/>
                  <a:pt x="63112" y="10867"/>
                </a:cubicBezTo>
                <a:cubicBezTo>
                  <a:pt x="63112" y="10867"/>
                  <a:pt x="31523" y="26979"/>
                  <a:pt x="15745" y="51763"/>
                </a:cubicBezTo>
                <a:cubicBezTo>
                  <a:pt x="1" y="76581"/>
                  <a:pt x="1235" y="108470"/>
                  <a:pt x="20382" y="132154"/>
                </a:cubicBezTo>
                <a:cubicBezTo>
                  <a:pt x="39529" y="155838"/>
                  <a:pt x="76155" y="152735"/>
                  <a:pt x="106777" y="167746"/>
                </a:cubicBezTo>
                <a:cubicBezTo>
                  <a:pt x="118232" y="173343"/>
                  <a:pt x="130125" y="176420"/>
                  <a:pt x="141286" y="176420"/>
                </a:cubicBezTo>
                <a:cubicBezTo>
                  <a:pt x="159994" y="176420"/>
                  <a:pt x="176645" y="167776"/>
                  <a:pt x="185733" y="147865"/>
                </a:cubicBezTo>
                <a:cubicBezTo>
                  <a:pt x="200210" y="116076"/>
                  <a:pt x="178361" y="104201"/>
                  <a:pt x="174625" y="67408"/>
                </a:cubicBezTo>
                <a:cubicBezTo>
                  <a:pt x="171700" y="38849"/>
                  <a:pt x="151068" y="0"/>
                  <a:pt x="107100" y="0"/>
                </a:cubicBezTo>
                <a:close/>
              </a:path>
            </a:pathLst>
          </a:custGeom>
          <a:solidFill>
            <a:srgbClr val="9FE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74" name="Picture 2" descr="Resultado de imagen de lectura fondos&quot;">
            <a:extLst>
              <a:ext uri="{FF2B5EF4-FFF2-40B4-BE49-F238E27FC236}">
                <a16:creationId xmlns="" xmlns:a16="http://schemas.microsoft.com/office/drawing/2014/main" id="{028DEC56-6A23-4039-B2CC-FA07C1EB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250" y1="45215" x2="51953" y2="30664"/>
                        <a14:foregroundMark x1="47754" y1="48438" x2="33691" y2="26758"/>
                        <a14:foregroundMark x1="27539" y1="32910" x2="39648" y2="26953"/>
                        <a14:foregroundMark x1="18848" y1="52930" x2="27246" y2="62012"/>
                        <a14:foregroundMark x1="21387" y1="80273" x2="36914" y2="81543"/>
                        <a14:foregroundMark x1="30957" y1="89648" x2="20117" y2="83496"/>
                        <a14:foregroundMark x1="61816" y1="71875" x2="49707" y2="54590"/>
                        <a14:foregroundMark x1="66211" y1="61523" x2="58398" y2="53418"/>
                        <a14:foregroundMark x1="87500" y1="52930" x2="65039" y2="37109"/>
                        <a14:foregroundMark x1="30957" y1="24023" x2="31738" y2="4590"/>
                        <a14:foregroundMark x1="7813" y1="98340" x2="8984" y2="87695"/>
                        <a14:foregroundMark x1="62793" y1="32129" x2="74609" y2="8691"/>
                        <a14:foregroundMark x1="87012" y1="46973" x2="83008" y2="36816"/>
                        <a14:foregroundMark x1="7031" y1="75391" x2="391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6328" y="1982503"/>
            <a:ext cx="4733579" cy="47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="" xmlns:a16="http://schemas.microsoft.com/office/drawing/2014/main" id="{B086A530-CB0F-4B47-8924-11EFB067951D}"/>
              </a:ext>
            </a:extLst>
          </p:cNvPr>
          <p:cNvSpPr/>
          <p:nvPr/>
        </p:nvSpPr>
        <p:spPr>
          <a:xfrm rot="20658169">
            <a:off x="8445567" y="2885376"/>
            <a:ext cx="2619219" cy="2409987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10" name="Picture 2" descr="myon logo - Colegio Nuevo Cambridge Cali">
            <a:extLst>
              <a:ext uri="{FF2B5EF4-FFF2-40B4-BE49-F238E27FC236}">
                <a16:creationId xmlns="" xmlns:a16="http://schemas.microsoft.com/office/drawing/2014/main" id="{3A147CAD-58F3-4799-B5ED-12928255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67" y="266778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913;p49">
            <a:extLst>
              <a:ext uri="{FF2B5EF4-FFF2-40B4-BE49-F238E27FC236}">
                <a16:creationId xmlns="" xmlns:a16="http://schemas.microsoft.com/office/drawing/2014/main" id="{DCA5AA50-6872-40D6-B479-938B51EC331F}"/>
              </a:ext>
            </a:extLst>
          </p:cNvPr>
          <p:cNvGrpSpPr/>
          <p:nvPr/>
        </p:nvGrpSpPr>
        <p:grpSpPr>
          <a:xfrm rot="17485533" flipH="1">
            <a:off x="3047661" y="-446369"/>
            <a:ext cx="1262588" cy="892740"/>
            <a:chOff x="550018" y="2833829"/>
            <a:chExt cx="1401099" cy="953781"/>
          </a:xfrm>
          <a:solidFill>
            <a:schemeClr val="bg1">
              <a:lumMod val="85000"/>
            </a:schemeClr>
          </a:solidFill>
        </p:grpSpPr>
        <p:sp>
          <p:nvSpPr>
            <p:cNvPr id="9" name="Google Shape;914;p49">
              <a:extLst>
                <a:ext uri="{FF2B5EF4-FFF2-40B4-BE49-F238E27FC236}">
                  <a16:creationId xmlns="" xmlns:a16="http://schemas.microsoft.com/office/drawing/2014/main" id="{992B1CA1-3321-4C80-BF16-A716DF946DF3}"/>
                </a:ext>
              </a:extLst>
            </p:cNvPr>
            <p:cNvSpPr/>
            <p:nvPr/>
          </p:nvSpPr>
          <p:spPr>
            <a:xfrm rot="10800000">
              <a:off x="550018" y="2912307"/>
              <a:ext cx="1172112" cy="875303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2" name="Google Shape;915;p49">
              <a:extLst>
                <a:ext uri="{FF2B5EF4-FFF2-40B4-BE49-F238E27FC236}">
                  <a16:creationId xmlns="" xmlns:a16="http://schemas.microsoft.com/office/drawing/2014/main" id="{43D3358B-9493-4F46-9070-37EECD17F24C}"/>
                </a:ext>
              </a:extLst>
            </p:cNvPr>
            <p:cNvGrpSpPr/>
            <p:nvPr/>
          </p:nvGrpSpPr>
          <p:grpSpPr>
            <a:xfrm>
              <a:off x="1857207" y="2833829"/>
              <a:ext cx="93910" cy="257085"/>
              <a:chOff x="1088075" y="3623450"/>
              <a:chExt cx="79450" cy="217500"/>
            </a:xfrm>
            <a:grpFill/>
          </p:grpSpPr>
          <p:sp>
            <p:nvSpPr>
              <p:cNvPr id="13" name="Google Shape;918;p49">
                <a:extLst>
                  <a:ext uri="{FF2B5EF4-FFF2-40B4-BE49-F238E27FC236}">
                    <a16:creationId xmlns="" xmlns:a16="http://schemas.microsoft.com/office/drawing/2014/main" id="{6B9D526A-A18D-4D5C-9C98-987BAC97904E}"/>
                  </a:ext>
                </a:extLst>
              </p:cNvPr>
              <p:cNvSpPr/>
              <p:nvPr/>
            </p:nvSpPr>
            <p:spPr>
              <a:xfrm>
                <a:off x="1088075" y="3795925"/>
                <a:ext cx="463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01" extrusionOk="0">
                    <a:moveTo>
                      <a:pt x="594" y="1"/>
                    </a:moveTo>
                    <a:lnTo>
                      <a:pt x="59" y="1387"/>
                    </a:lnTo>
                    <a:cubicBezTo>
                      <a:pt x="0" y="1621"/>
                      <a:pt x="186" y="1800"/>
                      <a:pt x="414" y="1800"/>
                    </a:cubicBezTo>
                    <a:cubicBezTo>
                      <a:pt x="432" y="1800"/>
                      <a:pt x="450" y="1799"/>
                      <a:pt x="468" y="1797"/>
                    </a:cubicBezTo>
                    <a:lnTo>
                      <a:pt x="1855" y="1261"/>
                    </a:lnTo>
                    <a:lnTo>
                      <a:pt x="59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920;p49">
                <a:extLst>
                  <a:ext uri="{FF2B5EF4-FFF2-40B4-BE49-F238E27FC236}">
                    <a16:creationId xmlns="" xmlns:a16="http://schemas.microsoft.com/office/drawing/2014/main" id="{EE94E6C4-3AF3-4F0B-8EB3-C31EBD76FEDE}"/>
                  </a:ext>
                </a:extLst>
              </p:cNvPr>
              <p:cNvSpPr/>
              <p:nvPr/>
            </p:nvSpPr>
            <p:spPr>
              <a:xfrm>
                <a:off x="1120250" y="3623450"/>
                <a:ext cx="4727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91" extrusionOk="0">
                    <a:moveTo>
                      <a:pt x="1" y="0"/>
                    </a:moveTo>
                    <a:lnTo>
                      <a:pt x="1" y="1891"/>
                    </a:lnTo>
                    <a:lnTo>
                      <a:pt x="1891" y="189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5" name="Google Shape;913;p49">
            <a:extLst>
              <a:ext uri="{FF2B5EF4-FFF2-40B4-BE49-F238E27FC236}">
                <a16:creationId xmlns="" xmlns:a16="http://schemas.microsoft.com/office/drawing/2014/main" id="{A0C17AE9-6B82-4008-8153-719D9314B594}"/>
              </a:ext>
            </a:extLst>
          </p:cNvPr>
          <p:cNvGrpSpPr/>
          <p:nvPr/>
        </p:nvGrpSpPr>
        <p:grpSpPr>
          <a:xfrm rot="6760306" flipH="1">
            <a:off x="277713" y="6115487"/>
            <a:ext cx="1262588" cy="892740"/>
            <a:chOff x="550018" y="2833829"/>
            <a:chExt cx="1401099" cy="953781"/>
          </a:xfrm>
          <a:solidFill>
            <a:schemeClr val="bg1">
              <a:lumMod val="85000"/>
            </a:schemeClr>
          </a:solidFill>
        </p:grpSpPr>
        <p:sp>
          <p:nvSpPr>
            <p:cNvPr id="16" name="Google Shape;914;p49">
              <a:extLst>
                <a:ext uri="{FF2B5EF4-FFF2-40B4-BE49-F238E27FC236}">
                  <a16:creationId xmlns="" xmlns:a16="http://schemas.microsoft.com/office/drawing/2014/main" id="{56E0FF5C-940C-4FE5-AC53-4361CBF410CB}"/>
                </a:ext>
              </a:extLst>
            </p:cNvPr>
            <p:cNvSpPr/>
            <p:nvPr/>
          </p:nvSpPr>
          <p:spPr>
            <a:xfrm rot="10800000">
              <a:off x="550018" y="2912307"/>
              <a:ext cx="1172112" cy="875303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7" name="Google Shape;915;p49">
              <a:extLst>
                <a:ext uri="{FF2B5EF4-FFF2-40B4-BE49-F238E27FC236}">
                  <a16:creationId xmlns="" xmlns:a16="http://schemas.microsoft.com/office/drawing/2014/main" id="{D2A99A41-DEF5-4FC4-94A9-0C2CEF684E24}"/>
                </a:ext>
              </a:extLst>
            </p:cNvPr>
            <p:cNvGrpSpPr/>
            <p:nvPr/>
          </p:nvGrpSpPr>
          <p:grpSpPr>
            <a:xfrm>
              <a:off x="1857207" y="2833829"/>
              <a:ext cx="93910" cy="257085"/>
              <a:chOff x="1088075" y="3623450"/>
              <a:chExt cx="79450" cy="217500"/>
            </a:xfrm>
            <a:grpFill/>
          </p:grpSpPr>
          <p:sp>
            <p:nvSpPr>
              <p:cNvPr id="18" name="Google Shape;918;p49">
                <a:extLst>
                  <a:ext uri="{FF2B5EF4-FFF2-40B4-BE49-F238E27FC236}">
                    <a16:creationId xmlns="" xmlns:a16="http://schemas.microsoft.com/office/drawing/2014/main" id="{F2E69441-A127-418C-9E49-DA3C3B04836B}"/>
                  </a:ext>
                </a:extLst>
              </p:cNvPr>
              <p:cNvSpPr/>
              <p:nvPr/>
            </p:nvSpPr>
            <p:spPr>
              <a:xfrm>
                <a:off x="1088075" y="3795925"/>
                <a:ext cx="463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01" extrusionOk="0">
                    <a:moveTo>
                      <a:pt x="594" y="1"/>
                    </a:moveTo>
                    <a:lnTo>
                      <a:pt x="59" y="1387"/>
                    </a:lnTo>
                    <a:cubicBezTo>
                      <a:pt x="0" y="1621"/>
                      <a:pt x="186" y="1800"/>
                      <a:pt x="414" y="1800"/>
                    </a:cubicBezTo>
                    <a:cubicBezTo>
                      <a:pt x="432" y="1800"/>
                      <a:pt x="450" y="1799"/>
                      <a:pt x="468" y="1797"/>
                    </a:cubicBezTo>
                    <a:lnTo>
                      <a:pt x="1855" y="1261"/>
                    </a:lnTo>
                    <a:lnTo>
                      <a:pt x="59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920;p49">
                <a:extLst>
                  <a:ext uri="{FF2B5EF4-FFF2-40B4-BE49-F238E27FC236}">
                    <a16:creationId xmlns="" xmlns:a16="http://schemas.microsoft.com/office/drawing/2014/main" id="{78FD3DA2-148A-4932-980D-16DFD1834C1B}"/>
                  </a:ext>
                </a:extLst>
              </p:cNvPr>
              <p:cNvSpPr/>
              <p:nvPr/>
            </p:nvSpPr>
            <p:spPr>
              <a:xfrm>
                <a:off x="1120250" y="3623450"/>
                <a:ext cx="4727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91" extrusionOk="0">
                    <a:moveTo>
                      <a:pt x="1" y="0"/>
                    </a:moveTo>
                    <a:lnTo>
                      <a:pt x="1" y="1891"/>
                    </a:lnTo>
                    <a:lnTo>
                      <a:pt x="1891" y="189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14546" t="9287" r="18739" b="39228"/>
          <a:stretch/>
        </p:blipFill>
        <p:spPr>
          <a:xfrm>
            <a:off x="-1094705" y="1853771"/>
            <a:ext cx="9312739" cy="422686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86A95A9F-A071-4574-8414-74A7719C0E88}"/>
              </a:ext>
            </a:extLst>
          </p:cNvPr>
          <p:cNvSpPr txBox="1"/>
          <p:nvPr/>
        </p:nvSpPr>
        <p:spPr>
          <a:xfrm>
            <a:off x="2408350" y="1119313"/>
            <a:ext cx="6683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NOTE: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Just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show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questions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its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not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necessary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answer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all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questions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s-ES"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s-ES"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58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93" y="0"/>
            <a:ext cx="3771307" cy="19575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64297" y="879623"/>
            <a:ext cx="3656396" cy="1169551"/>
          </a:xfrm>
          <a:prstGeom prst="rect">
            <a:avLst/>
          </a:prstGeom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es-ES" sz="3500" b="1" dirty="0" smtClean="0">
                <a:solidFill>
                  <a:srgbClr val="1F497D"/>
                </a:solidFill>
                <a:latin typeface="Bahnschrift SemiBold Condensed" panose="020B0502040204020203" pitchFamily="34" charset="0"/>
              </a:rPr>
              <a:t>HORARIOS Y MANEJO DE CUADERNOS </a:t>
            </a:r>
            <a:endParaRPr lang="es-ES" sz="3500" b="1" dirty="0">
              <a:solidFill>
                <a:srgbClr val="1F497D"/>
              </a:solidFill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080694"/>
              </p:ext>
            </p:extLst>
          </p:nvPr>
        </p:nvGraphicFramePr>
        <p:xfrm>
          <a:off x="4164639" y="2049174"/>
          <a:ext cx="7611414" cy="3953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6690"/>
                <a:gridCol w="1837603"/>
                <a:gridCol w="1912376"/>
                <a:gridCol w="2064745"/>
              </a:tblGrid>
              <a:tr h="18168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GRADO</a:t>
                      </a:r>
                      <a:endParaRPr lang="es-CO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FECHA </a:t>
                      </a:r>
                      <a:endParaRPr lang="es-CO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HORA</a:t>
                      </a:r>
                      <a:endParaRPr lang="es-CO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ID ZOOM</a:t>
                      </a:r>
                      <a:endParaRPr lang="es-CO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7497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26394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PROM 2021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26394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26394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Lunes 25 de Enero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26394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9:00am – 12:00m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857 7357 8145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Clave: 530336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PREESCOLAR (Todos)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Con acudiente 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Lunes 01 de febrero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8:00am  – 11:00am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84981391384</a:t>
                      </a:r>
                      <a:endParaRPr lang="es-CO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PRIMERO (Todos)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Con acudiente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Martes 02 de febrero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8:00am – 11:00am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86152773181</a:t>
                      </a:r>
                      <a:endParaRPr lang="es-CO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70135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SEGUNDO EN ADELANTE (nuevos)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Sin acudiente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Miércoles 03 de febrero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8:00am – 11:00am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82064724795</a:t>
                      </a:r>
                      <a:endParaRPr lang="es-CO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70135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BÁSICA PRIMARIA (Antiguos y nuevos)</a:t>
                      </a:r>
                      <a:endParaRPr lang="es-CO" sz="12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Jueves 04 de febrero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7:30am – 3:00pm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COMUNICADO</a:t>
                      </a:r>
                      <a:r>
                        <a:rPr lang="es-CO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 REUNIÓN DE PADRES</a:t>
                      </a: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70135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BÁSICA SECUNDARIA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(Todos los estudiantes)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Viernes 05 de febrero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7:30am – 3:00pm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COMUNICADO EN REUNIÒN DE PADRES</a:t>
                      </a:r>
                      <a:r>
                        <a:rPr lang="es-CO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4AF54DB3-1D82-4EBF-B952-18C0C26CC7F8}"/>
              </a:ext>
            </a:extLst>
          </p:cNvPr>
          <p:cNvCxnSpPr/>
          <p:nvPr/>
        </p:nvCxnSpPr>
        <p:spPr>
          <a:xfrm>
            <a:off x="3972689" y="1957589"/>
            <a:ext cx="0" cy="389408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Marcador de posición de imagen 15"/>
          <p:cNvPicPr>
            <a:picLocks noChangeAspect="1"/>
          </p:cNvPicPr>
          <p:nvPr/>
        </p:nvPicPr>
        <p:blipFill rotWithShape="1">
          <a:blip r:embed="rId3"/>
          <a:srcRect l="8286" t="12662" r="3818" b="6319"/>
          <a:stretch/>
        </p:blipFill>
        <p:spPr>
          <a:xfrm rot="15617846">
            <a:off x="544091" y="956335"/>
            <a:ext cx="3243821" cy="2233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Marcador de posición de imagen 1"/>
          <p:cNvPicPr>
            <a:picLocks noChangeAspect="1"/>
          </p:cNvPicPr>
          <p:nvPr/>
        </p:nvPicPr>
        <p:blipFill rotWithShape="1">
          <a:blip r:embed="rId4"/>
          <a:srcRect l="13659" t="9929" r="3390" b="23697"/>
          <a:stretch/>
        </p:blipFill>
        <p:spPr>
          <a:xfrm rot="1429063">
            <a:off x="704101" y="3286780"/>
            <a:ext cx="2327744" cy="3091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2421228" y="6070925"/>
            <a:ext cx="9581882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s-CO" sz="1500" b="1" dirty="0"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Nota: Después del día de </a:t>
            </a:r>
            <a:r>
              <a:rPr lang="es-CO" sz="1500" b="1" dirty="0" smtClean="0"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ingreso y </a:t>
            </a:r>
            <a:r>
              <a:rPr lang="es-CO" sz="1500" b="1" dirty="0"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bienvenida, las clases se retomaran en el horario normal de clase, primaria y bachillerato 7:30am a 3:00pm. Preescolar de 8:00 a 2:00pm.</a:t>
            </a:r>
            <a:endParaRPr lang="es-CO" sz="15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1500" b="1" dirty="0"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  <a:endParaRPr lang="es-CO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4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93" y="0"/>
            <a:ext cx="3771307" cy="19575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579441" y="519015"/>
            <a:ext cx="3656396" cy="630942"/>
          </a:xfrm>
          <a:prstGeom prst="rect">
            <a:avLst/>
          </a:prstGeom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es-ES" sz="3500" b="1" dirty="0" smtClean="0">
                <a:solidFill>
                  <a:srgbClr val="1F497D"/>
                </a:solidFill>
                <a:latin typeface="Bahnschrift SemiBold Condensed" panose="020B0502040204020203" pitchFamily="34" charset="0"/>
              </a:rPr>
              <a:t>UNIFORMES</a:t>
            </a:r>
            <a:endParaRPr lang="es-ES" sz="3500" b="1" dirty="0">
              <a:solidFill>
                <a:srgbClr val="1F497D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t="21986" r="25972" b="28854"/>
          <a:stretch/>
        </p:blipFill>
        <p:spPr bwMode="auto">
          <a:xfrm>
            <a:off x="404984" y="1175803"/>
            <a:ext cx="4908595" cy="2816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23221" r="25417" b="29101"/>
          <a:stretch/>
        </p:blipFill>
        <p:spPr bwMode="auto">
          <a:xfrm>
            <a:off x="6671256" y="1957589"/>
            <a:ext cx="4945488" cy="2816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22727" r="26389" b="29595"/>
          <a:stretch/>
        </p:blipFill>
        <p:spPr bwMode="auto">
          <a:xfrm>
            <a:off x="2948393" y="3863750"/>
            <a:ext cx="4730371" cy="258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025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E1F025F-02BF-457D-9292-722CBE76E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" y="0"/>
            <a:ext cx="12167333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82F370F-7ED5-4605-AAA1-49155073468D}"/>
              </a:ext>
            </a:extLst>
          </p:cNvPr>
          <p:cNvSpPr txBox="1"/>
          <p:nvPr/>
        </p:nvSpPr>
        <p:spPr>
          <a:xfrm>
            <a:off x="731290" y="1795633"/>
            <a:ext cx="1075408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Tx/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Master of </a:t>
            </a: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Ceremony Welcome </a:t>
            </a: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G</a:t>
            </a: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reeting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  <a:defRPr/>
            </a:pP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Republic </a:t>
            </a: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of Colombia National Anthem.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Santo Domingo Bilingual School Anthem.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Holy Mass presided by </a:t>
            </a: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our </a:t>
            </a: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Chaplain Lorenzo Alzate.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263940"/>
                </a:solidFill>
                <a:latin typeface="Century Gothic" panose="020B0502020202020204" pitchFamily="34" charset="0"/>
              </a:rPr>
              <a:t>Heading to the Virtual Classrooms.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US" sz="2500" dirty="0" smtClean="0">
              <a:solidFill>
                <a:srgbClr val="263940"/>
              </a:solidFill>
              <a:latin typeface="Century Gothic" panose="020B050202020202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US" sz="2500" dirty="0">
              <a:solidFill>
                <a:srgbClr val="263940"/>
              </a:solidFill>
              <a:latin typeface="Century Gothic" panose="020B050202020202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US" sz="2500" dirty="0" smtClean="0">
              <a:solidFill>
                <a:srgbClr val="263940"/>
              </a:solidFill>
              <a:latin typeface="Century Gothic" panose="020B050202020202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Welcome Speech by </a:t>
            </a: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the Principal  Mr. Flavio Javier Burbano Torres</a:t>
            </a: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Division </a:t>
            </a: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to </a:t>
            </a: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corresponding </a:t>
            </a:r>
            <a:r>
              <a:rPr lang="en-US" sz="25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grades</a:t>
            </a:r>
            <a:r>
              <a:rPr lang="en-US" sz="2500" dirty="0">
                <a:solidFill>
                  <a:srgbClr val="263940"/>
                </a:solidFill>
                <a:latin typeface="Century Gothic" panose="020B0502020202020204" pitchFamily="34" charset="0"/>
              </a:rPr>
              <a:t>. </a:t>
            </a:r>
            <a:endParaRPr lang="es-CO" sz="2500" dirty="0"/>
          </a:p>
        </p:txBody>
      </p:sp>
      <p:sp>
        <p:nvSpPr>
          <p:cNvPr id="7" name="Google Shape;403;p17"/>
          <p:cNvSpPr txBox="1">
            <a:spLocks noGrp="1"/>
          </p:cNvSpPr>
          <p:nvPr>
            <p:ph type="ctrTitle" idx="4294967295"/>
          </p:nvPr>
        </p:nvSpPr>
        <p:spPr>
          <a:xfrm>
            <a:off x="3423632" y="384375"/>
            <a:ext cx="5369399" cy="1160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6000" dirty="0" smtClean="0">
                <a:solidFill>
                  <a:srgbClr val="25507B"/>
                </a:solidFill>
                <a:latin typeface="Bahnschrift SemiBold Condensed" panose="020B0502040204020203" pitchFamily="34" charset="0"/>
              </a:rPr>
              <a:t>GENERAL MEETING</a:t>
            </a:r>
            <a:endParaRPr sz="6000" dirty="0">
              <a:solidFill>
                <a:srgbClr val="25507B"/>
              </a:solidFill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972625"/>
              </p:ext>
            </p:extLst>
          </p:nvPr>
        </p:nvGraphicFramePr>
        <p:xfrm>
          <a:off x="1989128" y="3829890"/>
          <a:ext cx="6897295" cy="106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860"/>
                <a:gridCol w="4000435"/>
              </a:tblGrid>
              <a:tr h="333564">
                <a:tc>
                  <a:txBody>
                    <a:bodyPr/>
                    <a:lstStyle/>
                    <a:p>
                      <a:pPr algn="ctr"/>
                      <a:r>
                        <a:rPr lang="es-CO" sz="1500" b="1" dirty="0" smtClean="0">
                          <a:solidFill>
                            <a:srgbClr val="263940"/>
                          </a:solidFill>
                        </a:rPr>
                        <a:t>GRADE</a:t>
                      </a:r>
                      <a:endParaRPr lang="es-CO" sz="1500" b="1" dirty="0">
                        <a:solidFill>
                          <a:srgbClr val="26394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5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5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5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b="1" dirty="0" smtClean="0">
                          <a:solidFill>
                            <a:srgbClr val="263940"/>
                          </a:solidFill>
                        </a:rPr>
                        <a:t>ID</a:t>
                      </a:r>
                      <a:endParaRPr lang="es-CO" sz="1500" b="1" dirty="0">
                        <a:solidFill>
                          <a:srgbClr val="26394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5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5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5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24163">
                <a:tc>
                  <a:txBody>
                    <a:bodyPr/>
                    <a:lstStyle/>
                    <a:p>
                      <a:pPr algn="ctr"/>
                      <a:r>
                        <a:rPr lang="es-CO" sz="1500" dirty="0" smtClean="0"/>
                        <a:t>PRESCHOOL -</a:t>
                      </a:r>
                      <a:r>
                        <a:rPr lang="es-CO" sz="1500" baseline="0" dirty="0" smtClean="0"/>
                        <a:t> FIRST</a:t>
                      </a:r>
                      <a:endParaRPr lang="es-CO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84981391384</a:t>
                      </a:r>
                      <a:endParaRPr lang="es-CO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54839">
                <a:tc>
                  <a:txBody>
                    <a:bodyPr/>
                    <a:lstStyle/>
                    <a:p>
                      <a:pPr algn="ctr"/>
                      <a:r>
                        <a:rPr lang="es-CO" sz="1500" dirty="0" smtClean="0"/>
                        <a:t>SECOND</a:t>
                      </a:r>
                      <a:r>
                        <a:rPr lang="es-CO" sz="1500" baseline="0" dirty="0" smtClean="0"/>
                        <a:t> GRADE – HIGH SCHOOL</a:t>
                      </a:r>
                      <a:endParaRPr lang="es-CO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82064724795</a:t>
                      </a:r>
                      <a:endParaRPr lang="es-CO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1" t="35207" r="56837" b="47005"/>
          <a:stretch/>
        </p:blipFill>
        <p:spPr bwMode="auto">
          <a:xfrm>
            <a:off x="1" y="0"/>
            <a:ext cx="3090929" cy="1795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548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93" y="0"/>
            <a:ext cx="3771307" cy="19575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1801675"/>
            <a:ext cx="3656396" cy="1169551"/>
          </a:xfrm>
          <a:prstGeom prst="rect">
            <a:avLst/>
          </a:prstGeom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es-ES" sz="3500" b="1" dirty="0" smtClean="0">
                <a:solidFill>
                  <a:srgbClr val="1F497D"/>
                </a:solidFill>
                <a:latin typeface="Bahnschrift SemiBold Condensed" panose="020B0502040204020203" pitchFamily="34" charset="0"/>
              </a:rPr>
              <a:t>CRONOGRAMA INSTITUCIONAL</a:t>
            </a:r>
            <a:endParaRPr lang="es-ES" sz="3500" b="1" dirty="0">
              <a:solidFill>
                <a:srgbClr val="1F497D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350710" y="1957589"/>
            <a:ext cx="8244942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Los periodos académicos y vacacionales son los descritos a continuación:  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000" u="sng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Primer periodo</a:t>
            </a: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25 de enero - 09 de abril.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000" u="sng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Segundo periodo</a:t>
            </a: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12 de abril – 18 de junio.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000" u="sng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Tercer periodo</a:t>
            </a: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06 de julio – 10 de septiembre.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000" u="sng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Cuarto periodo</a:t>
            </a: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13 de septiembre – 30 de noviembre.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000" b="1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PERIODOS VACACIONALES:</a:t>
            </a:r>
            <a:endParaRPr lang="es-CO" sz="2000" dirty="0">
              <a:solidFill>
                <a:srgbClr val="263940"/>
              </a:solidFill>
              <a:latin typeface="Century Gothic" panose="020B050202020202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000" u="sng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Semana Mayor</a:t>
            </a: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29 de marzo a 02 de abril.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000" u="sng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Receso vacacional de mitad de año:</a:t>
            </a: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21 de junio a 06 de julio.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000" u="sng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Semana de receso mes de Octubre</a:t>
            </a: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11 a 18 de Octubre.</a:t>
            </a:r>
          </a:p>
          <a:p>
            <a:pPr marL="7620">
              <a:lnSpc>
                <a:spcPct val="107000"/>
              </a:lnSpc>
              <a:spcAft>
                <a:spcPts val="0"/>
              </a:spcAft>
            </a:pPr>
            <a:r>
              <a:rPr lang="es-CO" sz="2000" b="1" dirty="0" smtClean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INICIO CICLO 1 PRUEBA </a:t>
            </a:r>
            <a:r>
              <a:rPr lang="es-CO" sz="2000" b="1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BASADA EN EVIDENCIAS: </a:t>
            </a:r>
            <a:endParaRPr lang="es-CO" sz="2000" b="1" dirty="0" smtClean="0">
              <a:solidFill>
                <a:srgbClr val="263940"/>
              </a:solidFill>
              <a:latin typeface="Century Gothic" panose="020B050202020202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7620">
              <a:lnSpc>
                <a:spcPct val="107000"/>
              </a:lnSpc>
              <a:spcAft>
                <a:spcPts val="0"/>
              </a:spcAft>
            </a:pPr>
            <a:r>
              <a:rPr lang="es-CO" sz="2000" dirty="0" smtClean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Martes 02 </a:t>
            </a:r>
            <a:r>
              <a:rPr lang="es-CO" sz="2000" dirty="0">
                <a:solidFill>
                  <a:srgbClr val="2639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de marzo.</a:t>
            </a:r>
            <a:endParaRPr lang="es-CO" sz="2000" dirty="0">
              <a:solidFill>
                <a:srgbClr val="26394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9" t="41759" r="27529" b="34381"/>
          <a:stretch/>
        </p:blipFill>
        <p:spPr bwMode="auto">
          <a:xfrm>
            <a:off x="230903" y="2971226"/>
            <a:ext cx="2994862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4AF54DB3-1D82-4EBF-B952-18C0C26CC7F8}"/>
              </a:ext>
            </a:extLst>
          </p:cNvPr>
          <p:cNvCxnSpPr/>
          <p:nvPr/>
        </p:nvCxnSpPr>
        <p:spPr>
          <a:xfrm>
            <a:off x="3218882" y="1957589"/>
            <a:ext cx="0" cy="389408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07583" cy="11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5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36" y="11372"/>
            <a:ext cx="3005064" cy="155985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11250" y="254966"/>
            <a:ext cx="4683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1F497D"/>
                </a:solidFill>
                <a:latin typeface="Bahnschrift SemiBold Condensed" panose="020B0502040204020203" pitchFamily="34" charset="0"/>
              </a:rPr>
              <a:t>CSDB </a:t>
            </a:r>
            <a:r>
              <a:rPr lang="es-ES" sz="4800" b="1" dirty="0">
                <a:solidFill>
                  <a:srgbClr val="1F497D"/>
                </a:solidFill>
                <a:latin typeface="Bahnschrift SemiBold Condensed" panose="020B0502040204020203" pitchFamily="34" charset="0"/>
              </a:rPr>
              <a:t>Page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755392" y="6079365"/>
            <a:ext cx="74315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" dirty="0">
                <a:solidFill>
                  <a:srgbClr val="25507B"/>
                </a:solidFill>
                <a:hlinkClick r:id="" action="ppaction://noaction"/>
              </a:rPr>
              <a:t>www.colegiosantodomingo.edu.co</a:t>
            </a:r>
            <a:endParaRPr lang="es-CO" sz="3000" dirty="0">
              <a:solidFill>
                <a:srgbClr val="25507B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8" t="57355" r="26958" b="21982"/>
          <a:stretch/>
        </p:blipFill>
        <p:spPr bwMode="auto">
          <a:xfrm>
            <a:off x="2030455" y="1064050"/>
            <a:ext cx="7156481" cy="4757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618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36" y="11372"/>
            <a:ext cx="3005064" cy="155985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3" t="53646" r="50768" b="34653"/>
          <a:stretch/>
        </p:blipFill>
        <p:spPr bwMode="auto">
          <a:xfrm>
            <a:off x="9607639" y="2224607"/>
            <a:ext cx="2428068" cy="2531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28656" r="36111" b="18231"/>
          <a:stretch/>
        </p:blipFill>
        <p:spPr bwMode="auto">
          <a:xfrm>
            <a:off x="463639" y="347729"/>
            <a:ext cx="9002333" cy="5872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555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0"/>
            <a:ext cx="12169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9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E549EDC-CCAD-4DE2-92C6-A07B13609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63" y="-202547"/>
            <a:ext cx="12169405" cy="6858000"/>
          </a:xfrm>
          <a:prstGeom prst="rect">
            <a:avLst/>
          </a:prstGeom>
        </p:spPr>
      </p:pic>
      <p:sp>
        <p:nvSpPr>
          <p:cNvPr id="4" name="Google Shape;396;p16"/>
          <p:cNvSpPr txBox="1">
            <a:spLocks/>
          </p:cNvSpPr>
          <p:nvPr/>
        </p:nvSpPr>
        <p:spPr>
          <a:xfrm>
            <a:off x="3326033" y="1220858"/>
            <a:ext cx="4738113" cy="224619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380990" indent="-380990">
              <a:spcAft>
                <a:spcPts val="1333"/>
              </a:spcAft>
            </a:pPr>
            <a:r>
              <a:rPr lang="en-US" sz="2000" dirty="0" smtClean="0">
                <a:solidFill>
                  <a:srgbClr val="263940"/>
                </a:solidFill>
                <a:latin typeface="Century Gothic" panose="020B0502020202020204" pitchFamily="34" charset="0"/>
              </a:rPr>
              <a:t>Generate an atmosphere of empathy and effective communication between parents and the Santo Domingo Bilingual School.</a:t>
            </a:r>
            <a:endParaRPr lang="en-US" sz="2000" dirty="0">
              <a:solidFill>
                <a:srgbClr val="26394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Google Shape;397;p16"/>
          <p:cNvSpPr txBox="1">
            <a:spLocks/>
          </p:cNvSpPr>
          <p:nvPr/>
        </p:nvSpPr>
        <p:spPr>
          <a:xfrm>
            <a:off x="172886" y="4849382"/>
            <a:ext cx="4202077" cy="13077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>
              <a:buClr>
                <a:schemeClr val="dk1"/>
              </a:buClr>
              <a:buSzPts val="1100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Introduce the institutional parameters for the 2021 academic year.</a:t>
            </a:r>
          </a:p>
          <a:p>
            <a:pPr marL="838179" lvl="1" indent="-228594">
              <a:buClr>
                <a:schemeClr val="dk1"/>
              </a:buClr>
              <a:buSzPts val="1100"/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397;p16"/>
          <p:cNvSpPr txBox="1">
            <a:spLocks/>
          </p:cNvSpPr>
          <p:nvPr/>
        </p:nvSpPr>
        <p:spPr>
          <a:xfrm>
            <a:off x="7291246" y="4628906"/>
            <a:ext cx="4068400" cy="93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34290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Know the general structure of the Santo Domingo Bilingual School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28594" indent="-228594">
              <a:buClr>
                <a:schemeClr val="dk1"/>
              </a:buClr>
              <a:buSzPts val="1100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838179" lvl="1" indent="-228594">
              <a:buClr>
                <a:schemeClr val="dk1"/>
              </a:buClr>
              <a:buSzPts val="1100"/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22476" y="4088210"/>
            <a:ext cx="707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000" dirty="0" smtClean="0">
                <a:solidFill>
                  <a:srgbClr val="263940"/>
                </a:solidFill>
                <a:latin typeface="Berlin Sans FB Demi" panose="020E0802020502020306" pitchFamily="34" charset="0"/>
              </a:rPr>
              <a:t>2</a:t>
            </a:r>
            <a:endParaRPr lang="es-CO" sz="6000" dirty="0">
              <a:solidFill>
                <a:srgbClr val="26394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932906" y="1220858"/>
            <a:ext cx="707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693214" y="3833719"/>
            <a:ext cx="707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000" dirty="0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3</a:t>
            </a:r>
            <a:endParaRPr lang="es-CO" sz="6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6" y="0"/>
            <a:ext cx="1598933" cy="2343955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9" t="38744" r="43630" b="52436"/>
          <a:stretch/>
        </p:blipFill>
        <p:spPr bwMode="auto">
          <a:xfrm>
            <a:off x="4399129" y="565835"/>
            <a:ext cx="1628291" cy="1571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0" t="46502" r="40490" b="45361"/>
          <a:stretch/>
        </p:blipFill>
        <p:spPr bwMode="auto">
          <a:xfrm>
            <a:off x="749302" y="3610636"/>
            <a:ext cx="1524623" cy="1493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6" t="37720" r="37536" b="53448"/>
          <a:stretch/>
        </p:blipFill>
        <p:spPr bwMode="auto">
          <a:xfrm>
            <a:off x="8064146" y="3181672"/>
            <a:ext cx="1376684" cy="146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3716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E1F025F-02BF-457D-9292-722CBE76E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56"/>
            <a:ext cx="12218529" cy="6886856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4AF54DB3-1D82-4EBF-B952-18C0C26CC7F8}"/>
              </a:ext>
            </a:extLst>
          </p:cNvPr>
          <p:cNvCxnSpPr/>
          <p:nvPr/>
        </p:nvCxnSpPr>
        <p:spPr>
          <a:xfrm>
            <a:off x="3831021" y="2096814"/>
            <a:ext cx="0" cy="389408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7D66BEE-D181-4C42-A856-2972CD62B751}"/>
              </a:ext>
            </a:extLst>
          </p:cNvPr>
          <p:cNvSpPr txBox="1"/>
          <p:nvPr/>
        </p:nvSpPr>
        <p:spPr>
          <a:xfrm>
            <a:off x="945931" y="3231931"/>
            <a:ext cx="245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--</a:t>
            </a:r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0" y="-28856"/>
            <a:ext cx="2910626" cy="1883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417;p19"/>
          <p:cNvSpPr txBox="1">
            <a:spLocks/>
          </p:cNvSpPr>
          <p:nvPr/>
        </p:nvSpPr>
        <p:spPr>
          <a:xfrm>
            <a:off x="3933820" y="2155757"/>
            <a:ext cx="7838786" cy="38901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AutoNum type="arabicPeriod"/>
              <a:defRPr/>
            </a:pPr>
            <a:r>
              <a:rPr lang="es-CO" altLang="es-CO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Actividad de integración </a:t>
            </a:r>
            <a:endParaRPr lang="es-CO" altLang="es-CO" sz="25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eriod"/>
              <a:defRPr/>
            </a:pPr>
            <a:r>
              <a:rPr lang="es-CO" altLang="es-CO" sz="2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Presentación del perfil del padre dominguista. 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  <a:defRPr/>
            </a:pPr>
            <a:r>
              <a:rPr lang="es-CO" altLang="es-CO" sz="2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Especificidades: </a:t>
            </a:r>
          </a:p>
          <a:p>
            <a:pPr marL="971550" lvl="1" indent="-514350" algn="just">
              <a:defRPr/>
            </a:pPr>
            <a:r>
              <a:rPr lang="es-CO" altLang="es-CO" sz="2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Alternancia.</a:t>
            </a:r>
          </a:p>
          <a:p>
            <a:pPr marL="971550" lvl="1" indent="-514350" algn="just">
              <a:defRPr/>
            </a:pPr>
            <a:r>
              <a:rPr lang="es-CO" altLang="es-CO" sz="2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Libros y plataformas.</a:t>
            </a:r>
          </a:p>
          <a:p>
            <a:pPr marL="971550" lvl="1" indent="-514350" algn="just">
              <a:defRPr/>
            </a:pPr>
            <a:r>
              <a:rPr lang="es-CO" altLang="es-CO" sz="2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Horarios</a:t>
            </a:r>
            <a:r>
              <a:rPr lang="es-CO" altLang="es-CO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CO" altLang="es-CO" sz="2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y manejo de cuadernos.</a:t>
            </a:r>
          </a:p>
          <a:p>
            <a:pPr marL="971550" lvl="1" indent="-514350" algn="just">
              <a:defRPr/>
            </a:pPr>
            <a:r>
              <a:rPr lang="es-CO" altLang="es-CO" sz="2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Uniforme Escolar.</a:t>
            </a:r>
          </a:p>
          <a:p>
            <a:pPr marL="971550" lvl="1" indent="-514350" algn="just">
              <a:defRPr/>
            </a:pPr>
            <a:r>
              <a:rPr lang="es-CO" altLang="es-CO" sz="2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Cronograma Institucional, mes febrero.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6" y="0"/>
            <a:ext cx="1598933" cy="2343955"/>
          </a:xfrm>
          <a:prstGeom prst="rect">
            <a:avLst/>
          </a:prstGeom>
        </p:spPr>
      </p:pic>
      <p:sp>
        <p:nvSpPr>
          <p:cNvPr id="9" name="Google Shape;403;p17"/>
          <p:cNvSpPr txBox="1">
            <a:spLocks noGrp="1"/>
          </p:cNvSpPr>
          <p:nvPr>
            <p:ph type="ctrTitle" idx="4294967295"/>
          </p:nvPr>
        </p:nvSpPr>
        <p:spPr>
          <a:xfrm>
            <a:off x="780595" y="2615586"/>
            <a:ext cx="2837591" cy="1160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6000" dirty="0" smtClean="0">
                <a:solidFill>
                  <a:srgbClr val="25507B"/>
                </a:solidFill>
                <a:latin typeface="Bahnschrift SemiBold Condensed" panose="020B0502040204020203" pitchFamily="34" charset="0"/>
              </a:rPr>
              <a:t>TEACHERS` SPEECH</a:t>
            </a:r>
            <a:endParaRPr sz="6000" dirty="0">
              <a:solidFill>
                <a:srgbClr val="25507B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9" t="41134" r="60354" b="43786"/>
          <a:stretch/>
        </p:blipFill>
        <p:spPr bwMode="auto">
          <a:xfrm>
            <a:off x="1031594" y="4100811"/>
            <a:ext cx="1870632" cy="216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267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5179303-AD22-4A7A-B20F-7AA92921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3" b="73554"/>
          <a:stretch/>
        </p:blipFill>
        <p:spPr>
          <a:xfrm>
            <a:off x="8736095" y="0"/>
            <a:ext cx="3320680" cy="181364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E91C8DDE-7120-48E2-8DB2-6C1A48CF7D26}"/>
              </a:ext>
            </a:extLst>
          </p:cNvPr>
          <p:cNvSpPr txBox="1"/>
          <p:nvPr/>
        </p:nvSpPr>
        <p:spPr>
          <a:xfrm>
            <a:off x="3140140" y="3463571"/>
            <a:ext cx="5082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Orientación Escolar</a:t>
            </a:r>
            <a:endParaRPr lang="es-CO" sz="20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7796215-E5F6-4883-9FA2-1824D470D712}"/>
              </a:ext>
            </a:extLst>
          </p:cNvPr>
          <p:cNvSpPr txBox="1"/>
          <p:nvPr/>
        </p:nvSpPr>
        <p:spPr>
          <a:xfrm>
            <a:off x="2397644" y="992871"/>
            <a:ext cx="6567632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CO" sz="5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Calibri" panose="020F0502020204030204" pitchFamily="34" charset="0"/>
                <a:cs typeface="ZWAdobeF" pitchFamily="2" charset="0"/>
              </a:rPr>
              <a:t>Actividad de integración</a:t>
            </a:r>
          </a:p>
          <a:p>
            <a:pPr algn="ctr">
              <a:spcAft>
                <a:spcPts val="800"/>
              </a:spcAft>
            </a:pPr>
            <a:r>
              <a:rPr lang="es-CO" sz="5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Calibri" panose="020F0502020204030204" pitchFamily="34" charset="0"/>
                <a:cs typeface="ZWAdobeF" pitchFamily="2" charset="0"/>
              </a:rPr>
              <a:t>1ra reunión de padres  </a:t>
            </a:r>
            <a:endParaRPr lang="es-CO" sz="5000" b="1" dirty="0">
              <a:solidFill>
                <a:schemeClr val="accent1">
                  <a:lumMod val="50000"/>
                </a:schemeClr>
              </a:solidFill>
              <a:latin typeface="Bahnschrift SemiBold Condensed" panose="020B0502040204020203" pitchFamily="34" charset="0"/>
              <a:ea typeface="Calibri" panose="020F0502020204030204" pitchFamily="34" charset="0"/>
              <a:cs typeface="ZWAdobeF" pitchFamily="2" charset="0"/>
            </a:endParaRPr>
          </a:p>
        </p:txBody>
      </p:sp>
      <p:pic>
        <p:nvPicPr>
          <p:cNvPr id="6" name="Picture 2" descr="Psicologa | Imagenes de psicologia, Psicologia, Psicologia organizac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0787" y="3302466"/>
            <a:ext cx="3364750" cy="33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87887" cy="136721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7796215-E5F6-4883-9FA2-1824D470D712}"/>
              </a:ext>
            </a:extLst>
          </p:cNvPr>
          <p:cNvSpPr txBox="1"/>
          <p:nvPr/>
        </p:nvSpPr>
        <p:spPr>
          <a:xfrm>
            <a:off x="130961" y="4400066"/>
            <a:ext cx="4322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CO" sz="3200" b="1" dirty="0" smtClean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necesitamos?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E91C8DDE-7120-48E2-8DB2-6C1A48CF7D26}"/>
              </a:ext>
            </a:extLst>
          </p:cNvPr>
          <p:cNvSpPr txBox="1"/>
          <p:nvPr/>
        </p:nvSpPr>
        <p:spPr>
          <a:xfrm>
            <a:off x="399244" y="4984841"/>
            <a:ext cx="4566562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huevo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Marcadores permanentes (opcional)</a:t>
            </a:r>
            <a:endParaRPr lang="es-CO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4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1AFE8E06-8EB9-4B75-9340-F5A4BB1435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2" r="-3786" b="73554"/>
          <a:stretch/>
        </p:blipFill>
        <p:spPr>
          <a:xfrm>
            <a:off x="8835242" y="0"/>
            <a:ext cx="3794907" cy="1813648"/>
          </a:xfrm>
          <a:prstGeom prst="rect">
            <a:avLst/>
          </a:prstGeom>
        </p:spPr>
      </p:pic>
      <p:sp>
        <p:nvSpPr>
          <p:cNvPr id="4" name="CuadroTexto 4">
            <a:extLst>
              <a:ext uri="{FF2B5EF4-FFF2-40B4-BE49-F238E27FC236}">
                <a16:creationId xmlns:a16="http://schemas.microsoft.com/office/drawing/2014/main" xmlns="" id="{A7796215-E5F6-4883-9FA2-1824D470D712}"/>
              </a:ext>
            </a:extLst>
          </p:cNvPr>
          <p:cNvSpPr txBox="1"/>
          <p:nvPr/>
        </p:nvSpPr>
        <p:spPr>
          <a:xfrm>
            <a:off x="2700548" y="494120"/>
            <a:ext cx="4322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CO" sz="4000" b="1" dirty="0" smtClean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Instrucciones</a:t>
            </a:r>
          </a:p>
        </p:txBody>
      </p:sp>
      <p:sp>
        <p:nvSpPr>
          <p:cNvPr id="6" name="CuadroTexto 21">
            <a:extLst>
              <a:ext uri="{FF2B5EF4-FFF2-40B4-BE49-F238E27FC236}">
                <a16:creationId xmlns:a16="http://schemas.microsoft.com/office/drawing/2014/main" xmlns="" id="{E91C8DDE-7120-48E2-8DB2-6C1A48CF7D26}"/>
              </a:ext>
            </a:extLst>
          </p:cNvPr>
          <p:cNvSpPr txBox="1"/>
          <p:nvPr/>
        </p:nvSpPr>
        <p:spPr>
          <a:xfrm>
            <a:off x="363578" y="1367213"/>
            <a:ext cx="6797075" cy="5478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Pedir un huevo crudo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Indicar a los padres que imaginen que el huevo es su hijo. Si es posible que dibujen su cara, lo arrullen, lo consientan…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Comentar que tienen 3 minutos para envolver el huevo con elementos que tienen en casa (cajas, ropa, papel, cinta…).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Ahora deben tirar al huevo al piso o estrellarlo contra una pared.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Pedir desenvolver el huevo, ¿a quién se le rompió? ¿a quién no?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es-CO" sz="15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Expresiones de huevo vector gratu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231" y="2071225"/>
            <a:ext cx="4271271" cy="34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5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362" cy="122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8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1AFE8E06-8EB9-4B75-9340-F5A4BB1435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2" r="-3786" b="73554"/>
          <a:stretch/>
        </p:blipFill>
        <p:spPr>
          <a:xfrm>
            <a:off x="8835242" y="0"/>
            <a:ext cx="3794907" cy="1813648"/>
          </a:xfrm>
          <a:prstGeom prst="rect">
            <a:avLst/>
          </a:prstGeom>
        </p:spPr>
      </p:pic>
      <p:sp>
        <p:nvSpPr>
          <p:cNvPr id="4" name="CuadroTexto 4">
            <a:extLst>
              <a:ext uri="{FF2B5EF4-FFF2-40B4-BE49-F238E27FC236}">
                <a16:creationId xmlns:a16="http://schemas.microsoft.com/office/drawing/2014/main" xmlns="" id="{A7796215-E5F6-4883-9FA2-1824D470D712}"/>
              </a:ext>
            </a:extLst>
          </p:cNvPr>
          <p:cNvSpPr txBox="1"/>
          <p:nvPr/>
        </p:nvSpPr>
        <p:spPr>
          <a:xfrm>
            <a:off x="2700548" y="494120"/>
            <a:ext cx="4322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CO" sz="4000" b="1" dirty="0" smtClean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Reflexión</a:t>
            </a:r>
          </a:p>
        </p:txBody>
      </p:sp>
      <p:sp>
        <p:nvSpPr>
          <p:cNvPr id="6" name="CuadroTexto 21">
            <a:extLst>
              <a:ext uri="{FF2B5EF4-FFF2-40B4-BE49-F238E27FC236}">
                <a16:creationId xmlns:a16="http://schemas.microsoft.com/office/drawing/2014/main" xmlns="" id="{E91C8DDE-7120-48E2-8DB2-6C1A48CF7D26}"/>
              </a:ext>
            </a:extLst>
          </p:cNvPr>
          <p:cNvSpPr txBox="1"/>
          <p:nvPr/>
        </p:nvSpPr>
        <p:spPr>
          <a:xfrm>
            <a:off x="3168203" y="1868201"/>
            <a:ext cx="8157530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tan preparado está mi hijo para la vida fuera de casa?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¿Las herramientas que le estoy brindando son las adecuadas?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¿Acompaño o sobreprotejo?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Pensar en 3 deseos que quiero para mi hijo este año y cómo podría lograrlos.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desafíos </a:t>
            </a: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podría enfrentar </a:t>
            </a:r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año en mi rol de padre? ¿Cómo </a:t>
            </a: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podría superarlo?</a:t>
            </a:r>
            <a:endParaRPr lang="es-CO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es-CO" sz="20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68946" cy="1134787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9" t="42101" r="25920" b="37378"/>
          <a:stretch/>
        </p:blipFill>
        <p:spPr bwMode="auto">
          <a:xfrm>
            <a:off x="231820" y="2658682"/>
            <a:ext cx="2936383" cy="2428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376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79" y="0"/>
            <a:ext cx="3495169" cy="1814253"/>
          </a:xfrm>
          <a:prstGeom prst="rect">
            <a:avLst/>
          </a:prstGeom>
        </p:spPr>
      </p:pic>
      <p:sp>
        <p:nvSpPr>
          <p:cNvPr id="9" name="Marcador de texto 2"/>
          <p:cNvSpPr txBox="1">
            <a:spLocks/>
          </p:cNvSpPr>
          <p:nvPr/>
        </p:nvSpPr>
        <p:spPr>
          <a:xfrm>
            <a:off x="3310954" y="1814253"/>
            <a:ext cx="7056400" cy="435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Comparten la filosofía y pedagogía de la institución.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Son ejemplo de respeto, justicia y equidad.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Capaces de dialogar. 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Conciliadores y solidarios. 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Buscan la armonía familiar y ofrecen un ambiente adecuado para el desarrollo integral de sus hijos.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Críticos constructivos que ayudan a la solución de las dificultades. 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Apoyan los compromisos académicos y formativos de sus hijos. 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Promotores de valores desarrollados en la institución. 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Comprometidos en la formación integral de sus hijos. 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Receptivos a los cambios educativos. </a:t>
            </a:r>
            <a:endParaRPr lang="es-CO" sz="2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s-CO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2045036"/>
            <a:ext cx="3310954" cy="1753600"/>
          </a:xfrm>
        </p:spPr>
        <p:txBody>
          <a:bodyPr/>
          <a:lstStyle/>
          <a:p>
            <a:pPr algn="ctr"/>
            <a:r>
              <a:rPr lang="es-CO" sz="3400" b="1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PERFIL DEL PADRE </a:t>
            </a:r>
            <a:r>
              <a:rPr lang="es-CO" sz="3400" b="1" dirty="0" smtClean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DOMINGUISTA.</a:t>
            </a:r>
            <a:r>
              <a:rPr lang="es-CO" sz="3400" b="1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/>
            </a:r>
            <a:br>
              <a:rPr lang="es-CO" sz="3400" b="1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</a:br>
            <a:endParaRPr lang="es-CO" sz="3400" b="1" dirty="0">
              <a:solidFill>
                <a:schemeClr val="accent1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149" cy="110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2" t="21504" r="31997" b="66539"/>
          <a:stretch/>
        </p:blipFill>
        <p:spPr bwMode="auto">
          <a:xfrm>
            <a:off x="432305" y="3237137"/>
            <a:ext cx="2288309" cy="24353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2155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313329" y="2218694"/>
            <a:ext cx="2854185" cy="20020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Reapertura GPS +V</a:t>
            </a:r>
            <a:endParaRPr lang="es-CO" dirty="0"/>
          </a:p>
        </p:txBody>
      </p:sp>
      <p:sp>
        <p:nvSpPr>
          <p:cNvPr id="9" name="Flecha a la derecha con muesca 8"/>
          <p:cNvSpPr/>
          <p:nvPr/>
        </p:nvSpPr>
        <p:spPr>
          <a:xfrm>
            <a:off x="4584878" y="2691684"/>
            <a:ext cx="2588654" cy="1056067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Depender</a:t>
            </a:r>
            <a:endParaRPr lang="es-CO" dirty="0"/>
          </a:p>
        </p:txBody>
      </p:sp>
      <p:sp>
        <p:nvSpPr>
          <p:cNvPr id="10" name="Elipse 9"/>
          <p:cNvSpPr/>
          <p:nvPr/>
        </p:nvSpPr>
        <p:spPr>
          <a:xfrm>
            <a:off x="8019411" y="3675535"/>
            <a:ext cx="2821455" cy="1511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Condiciones de Bioseguridad</a:t>
            </a:r>
            <a:endParaRPr lang="es-CO" dirty="0"/>
          </a:p>
        </p:txBody>
      </p:sp>
      <p:sp>
        <p:nvSpPr>
          <p:cNvPr id="11" name="Rectángulo 10"/>
          <p:cNvSpPr/>
          <p:nvPr/>
        </p:nvSpPr>
        <p:spPr>
          <a:xfrm>
            <a:off x="1751527" y="5453391"/>
            <a:ext cx="8474299" cy="5022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Nacionales y Locales </a:t>
            </a:r>
            <a:endParaRPr lang="es-CO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88079EA-0E92-4CDC-82AC-58E6610D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139" y="1"/>
            <a:ext cx="2671709" cy="1386816"/>
          </a:xfrm>
          <a:prstGeom prst="rect">
            <a:avLst/>
          </a:prstGeom>
        </p:spPr>
      </p:pic>
      <p:sp>
        <p:nvSpPr>
          <p:cNvPr id="17" name="Elipse 16"/>
          <p:cNvSpPr/>
          <p:nvPr/>
        </p:nvSpPr>
        <p:spPr>
          <a:xfrm>
            <a:off x="8008259" y="1749625"/>
            <a:ext cx="2832607" cy="166997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Normatividad vigente</a:t>
            </a:r>
            <a:endParaRPr lang="es-CO" dirty="0"/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7077707" y="2605260"/>
            <a:ext cx="746736" cy="342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7026072" y="3593705"/>
            <a:ext cx="798371" cy="494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4136" y="5724362"/>
            <a:ext cx="1067864" cy="1133638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8" t="20083" r="23287" b="61662"/>
          <a:stretch/>
        </p:blipFill>
        <p:spPr bwMode="auto">
          <a:xfrm>
            <a:off x="58411" y="66791"/>
            <a:ext cx="3341612" cy="2045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834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5713</TotalTime>
  <Words>797</Words>
  <Application>Microsoft Office PowerPoint</Application>
  <PresentationFormat>Panorámica</PresentationFormat>
  <Paragraphs>149</Paragraphs>
  <Slides>23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7" baseType="lpstr">
      <vt:lpstr>Arial</vt:lpstr>
      <vt:lpstr>Bahnschrift SemiBold Condensed</vt:lpstr>
      <vt:lpstr>Berlin Sans FB Demi</vt:lpstr>
      <vt:lpstr>Calibri</vt:lpstr>
      <vt:lpstr>Calibri Light</vt:lpstr>
      <vt:lpstr>Century Gothic</vt:lpstr>
      <vt:lpstr>Lato Light</vt:lpstr>
      <vt:lpstr>Mangal</vt:lpstr>
      <vt:lpstr>Pontano Sans</vt:lpstr>
      <vt:lpstr>Symbol</vt:lpstr>
      <vt:lpstr>Times New Roman</vt:lpstr>
      <vt:lpstr>Wingdings</vt:lpstr>
      <vt:lpstr>ZWAdobeF</vt:lpstr>
      <vt:lpstr>Tema de Office</vt:lpstr>
      <vt:lpstr>Presentación de PowerPoint</vt:lpstr>
      <vt:lpstr>GENERAL MEETING</vt:lpstr>
      <vt:lpstr>Presentación de PowerPoint</vt:lpstr>
      <vt:lpstr>TEACHERS` SPEECH</vt:lpstr>
      <vt:lpstr>Presentación de PowerPoint</vt:lpstr>
      <vt:lpstr>Presentación de PowerPoint</vt:lpstr>
      <vt:lpstr>Presentación de PowerPoint</vt:lpstr>
      <vt:lpstr>PERFIL DEL PADRE DOMINGUISTA.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Let’s practice on pronunciation and fluency!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Figueroa</dc:creator>
  <cp:lastModifiedBy>HP</cp:lastModifiedBy>
  <cp:revision>151</cp:revision>
  <dcterms:created xsi:type="dcterms:W3CDTF">2020-07-08T18:24:43Z</dcterms:created>
  <dcterms:modified xsi:type="dcterms:W3CDTF">2021-01-22T20:58:16Z</dcterms:modified>
</cp:coreProperties>
</file>